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6.png" ContentType="image/png"/>
  <Override PartName="/ppt/media/image25.png" ContentType="image/png"/>
  <Override PartName="/ppt/media/image24.png" ContentType="image/png"/>
  <Override PartName="/ppt/media/image22.png" ContentType="image/png"/>
  <Override PartName="/ppt/media/image59.png" ContentType="image/png"/>
  <Override PartName="/ppt/media/image16.png" ContentType="image/png"/>
  <Override PartName="/ppt/media/image15.png" ContentType="image/png"/>
  <Override PartName="/ppt/media/image23.png" ContentType="image/png"/>
  <Override PartName="/ppt/media/image14.jpeg" ContentType="image/jpeg"/>
  <Override PartName="/ppt/media/image8.png" ContentType="image/png"/>
  <Override PartName="/ppt/media/image27.png" ContentType="image/png"/>
  <Override PartName="/ppt/media/image3.wmf" ContentType="image/x-wmf"/>
  <Override PartName="/ppt/media/image7.gif" ContentType="image/gif"/>
  <Override PartName="/ppt/media/image5.png" ContentType="image/png"/>
  <Override PartName="/ppt/media/image37.png" ContentType="image/png"/>
  <Override PartName="/ppt/media/image21.png" ContentType="image/png"/>
  <Override PartName="/ppt/media/image58.png" ContentType="image/png"/>
  <Override PartName="/ppt/media/image19.png" ContentType="image/png"/>
  <Override PartName="/ppt/media/image17.png" ContentType="image/png"/>
  <Override PartName="/ppt/media/image12.png" ContentType="image/png"/>
  <Override PartName="/ppt/media/image49.png" ContentType="image/png"/>
  <Override PartName="/ppt/media/image20.png" ContentType="image/png"/>
  <Override PartName="/ppt/media/image57.png" ContentType="image/png"/>
  <Override PartName="/ppt/media/image18.png" ContentType="image/png"/>
  <Override PartName="/ppt/media/image6.gif" ContentType="image/gif"/>
  <Override PartName="/ppt/media/image9.png" ContentType="image/png"/>
  <Override PartName="/ppt/media/image4.png" ContentType="image/png"/>
  <Override PartName="/ppt/media/image36.png" ContentType="image/png"/>
  <Override PartName="/ppt/media/image45.png" ContentType="image/png"/>
  <Override PartName="/ppt/media/image46.png" ContentType="image/png"/>
  <Override PartName="/ppt/media/image50.png" ContentType="image/png"/>
  <Override PartName="/ppt/media/image11.png" ContentType="image/png"/>
  <Override PartName="/ppt/media/image48.png" ContentType="image/png"/>
  <Override PartName="/ppt/media/image13.png" ContentType="image/png"/>
  <Override PartName="/ppt/media/image51.png" ContentType="image/png"/>
  <Override PartName="/ppt/media/image52.png" ContentType="image/png"/>
  <Override PartName="/ppt/media/image41.png" ContentType="image/png"/>
  <Override PartName="/ppt/media/image39.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8.png" ContentType="image/png"/>
  <Override PartName="/ppt/media/image35.png" ContentType="image/png"/>
  <Override PartName="/ppt/media/image32.png" ContentType="image/png"/>
  <Override PartName="/ppt/media/image31.png" ContentType="image/png"/>
  <Override PartName="/ppt/media/image30.png" ContentType="image/png"/>
  <Override PartName="/ppt/media/image2.png" ContentType="image/png"/>
  <Override PartName="/ppt/media/image34.png" ContentType="image/png"/>
  <Override PartName="/ppt/media/image10.png" ContentType="image/png"/>
  <Override PartName="/ppt/media/image47.png" ContentType="image/png"/>
  <Override PartName="/ppt/media/image1.png" ContentType="image/png"/>
  <Override PartName="/ppt/media/image33.png" ContentType="image/png"/>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BR" sz="1800" spc="-1" strike="noStrike">
                <a:solidFill>
                  <a:schemeClr val="dk1"/>
                </a:solidFill>
                <a:latin typeface="Arial"/>
              </a:rPr>
              <a:t>Click to move the slide</a:t>
            </a:r>
            <a:endParaRPr b="0" lang="en-BR" sz="1800" spc="-1" strike="noStrike">
              <a:solidFill>
                <a:schemeClr val="dk1"/>
              </a:solidFill>
              <a:latin typeface="Arial"/>
            </a:endParaRP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9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D19C1A9-80CB-4BF0-AFDD-D2CD2926E7C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1376280" y="1336680"/>
            <a:ext cx="4800240" cy="3600000"/>
          </a:xfrm>
          <a:prstGeom prst="rect">
            <a:avLst/>
          </a:prstGeom>
          <a:ln w="0">
            <a:noFill/>
          </a:ln>
        </p:spPr>
      </p:sp>
      <p:sp>
        <p:nvSpPr>
          <p:cNvPr id="446"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47"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1376280" y="1336680"/>
            <a:ext cx="4800240" cy="3600000"/>
          </a:xfrm>
          <a:prstGeom prst="rect">
            <a:avLst/>
          </a:prstGeom>
          <a:ln w="0">
            <a:noFill/>
          </a:ln>
        </p:spPr>
      </p:sp>
      <p:sp>
        <p:nvSpPr>
          <p:cNvPr id="473"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4"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1376280" y="1336680"/>
            <a:ext cx="4800240" cy="3601800"/>
          </a:xfrm>
          <a:prstGeom prst="rect">
            <a:avLst/>
          </a:prstGeom>
          <a:ln w="0">
            <a:noFill/>
          </a:ln>
        </p:spPr>
      </p:sp>
      <p:sp>
        <p:nvSpPr>
          <p:cNvPr id="476"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7" name="CustomShape 19"/>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1376280" y="1336680"/>
            <a:ext cx="4800240" cy="3601800"/>
          </a:xfrm>
          <a:prstGeom prst="rect">
            <a:avLst/>
          </a:prstGeom>
          <a:ln w="0">
            <a:noFill/>
          </a:ln>
        </p:spPr>
      </p:sp>
      <p:sp>
        <p:nvSpPr>
          <p:cNvPr id="479"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0"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1376280" y="1336680"/>
            <a:ext cx="4800240" cy="3601800"/>
          </a:xfrm>
          <a:prstGeom prst="rect">
            <a:avLst/>
          </a:prstGeom>
          <a:ln w="0">
            <a:noFill/>
          </a:ln>
        </p:spPr>
      </p:sp>
      <p:sp>
        <p:nvSpPr>
          <p:cNvPr id="482"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3"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1376280" y="1336680"/>
            <a:ext cx="4800240" cy="3601800"/>
          </a:xfrm>
          <a:prstGeom prst="rect">
            <a:avLst/>
          </a:prstGeom>
          <a:ln w="0">
            <a:noFill/>
          </a:ln>
        </p:spPr>
      </p:sp>
      <p:sp>
        <p:nvSpPr>
          <p:cNvPr id="485"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6"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1376280" y="1336680"/>
            <a:ext cx="4800240" cy="3600000"/>
          </a:xfrm>
          <a:prstGeom prst="rect">
            <a:avLst/>
          </a:prstGeom>
          <a:ln w="0">
            <a:noFill/>
          </a:ln>
        </p:spPr>
      </p:sp>
      <p:sp>
        <p:nvSpPr>
          <p:cNvPr id="488"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9"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1376280" y="1336680"/>
            <a:ext cx="4800240" cy="3601800"/>
          </a:xfrm>
          <a:prstGeom prst="rect">
            <a:avLst/>
          </a:prstGeom>
          <a:ln w="0">
            <a:noFill/>
          </a:ln>
        </p:spPr>
      </p:sp>
      <p:sp>
        <p:nvSpPr>
          <p:cNvPr id="491"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2"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1376280" y="1336680"/>
            <a:ext cx="4800960" cy="3600720"/>
          </a:xfrm>
          <a:prstGeom prst="rect">
            <a:avLst/>
          </a:prstGeom>
          <a:ln w="0">
            <a:noFill/>
          </a:ln>
        </p:spPr>
      </p:sp>
      <p:sp>
        <p:nvSpPr>
          <p:cNvPr id="494"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5" name="CustomShape 2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376280" y="1336680"/>
            <a:ext cx="4800240" cy="3601800"/>
          </a:xfrm>
          <a:prstGeom prst="rect">
            <a:avLst/>
          </a:prstGeom>
          <a:ln w="0">
            <a:noFill/>
          </a:ln>
        </p:spPr>
      </p:sp>
      <p:sp>
        <p:nvSpPr>
          <p:cNvPr id="497"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8" name="CustomShape 27"/>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376280" y="1336680"/>
            <a:ext cx="4800240" cy="3601800"/>
          </a:xfrm>
          <a:prstGeom prst="rect">
            <a:avLst/>
          </a:prstGeom>
          <a:ln w="0">
            <a:noFill/>
          </a:ln>
        </p:spPr>
      </p:sp>
      <p:sp>
        <p:nvSpPr>
          <p:cNvPr id="500"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1" name="CustomShape 12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1376280" y="1336680"/>
            <a:ext cx="4800240" cy="3601800"/>
          </a:xfrm>
          <a:prstGeom prst="rect">
            <a:avLst/>
          </a:prstGeom>
          <a:ln w="0">
            <a:noFill/>
          </a:ln>
        </p:spPr>
      </p:sp>
      <p:sp>
        <p:nvSpPr>
          <p:cNvPr id="449"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0"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1376280" y="1336680"/>
            <a:ext cx="4800240" cy="3601800"/>
          </a:xfrm>
          <a:prstGeom prst="rect">
            <a:avLst/>
          </a:prstGeom>
          <a:ln w="0">
            <a:noFill/>
          </a:ln>
        </p:spPr>
      </p:sp>
      <p:sp>
        <p:nvSpPr>
          <p:cNvPr id="503"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4" name="CustomShape 3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1376280" y="1336680"/>
            <a:ext cx="4800240" cy="3601800"/>
          </a:xfrm>
          <a:prstGeom prst="rect">
            <a:avLst/>
          </a:prstGeom>
          <a:ln w="0">
            <a:noFill/>
          </a:ln>
        </p:spPr>
      </p:sp>
      <p:sp>
        <p:nvSpPr>
          <p:cNvPr id="506"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7" name="CustomShape 98"/>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376280" y="1336680"/>
            <a:ext cx="4800240" cy="3601800"/>
          </a:xfrm>
          <a:prstGeom prst="rect">
            <a:avLst/>
          </a:prstGeom>
          <a:ln w="0">
            <a:noFill/>
          </a:ln>
        </p:spPr>
      </p:sp>
      <p:sp>
        <p:nvSpPr>
          <p:cNvPr id="509"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0" name="CustomShape 80"/>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1376280" y="1336680"/>
            <a:ext cx="4800240" cy="3601800"/>
          </a:xfrm>
          <a:prstGeom prst="rect">
            <a:avLst/>
          </a:prstGeom>
          <a:ln w="0">
            <a:noFill/>
          </a:ln>
        </p:spPr>
      </p:sp>
      <p:sp>
        <p:nvSpPr>
          <p:cNvPr id="512"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3" name="CustomShape 76"/>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1376280" y="1336680"/>
            <a:ext cx="4800240" cy="3601800"/>
          </a:xfrm>
          <a:prstGeom prst="rect">
            <a:avLst/>
          </a:prstGeom>
          <a:ln w="0">
            <a:noFill/>
          </a:ln>
        </p:spPr>
      </p:sp>
      <p:sp>
        <p:nvSpPr>
          <p:cNvPr id="515"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6" name="CustomShape 85"/>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1376280" y="1336680"/>
            <a:ext cx="4800240" cy="3601800"/>
          </a:xfrm>
          <a:prstGeom prst="rect">
            <a:avLst/>
          </a:prstGeom>
          <a:ln w="0">
            <a:noFill/>
          </a:ln>
        </p:spPr>
      </p:sp>
      <p:sp>
        <p:nvSpPr>
          <p:cNvPr id="518"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9" name="CustomShape 89"/>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1376280" y="1336680"/>
            <a:ext cx="4800240" cy="3601800"/>
          </a:xfrm>
          <a:prstGeom prst="rect">
            <a:avLst/>
          </a:prstGeom>
          <a:ln w="0">
            <a:noFill/>
          </a:ln>
        </p:spPr>
      </p:sp>
      <p:sp>
        <p:nvSpPr>
          <p:cNvPr id="521"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2" name="CustomShape 94"/>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1376280" y="1336680"/>
            <a:ext cx="4800240" cy="3601800"/>
          </a:xfrm>
          <a:prstGeom prst="rect">
            <a:avLst/>
          </a:prstGeom>
          <a:ln w="0">
            <a:noFill/>
          </a:ln>
        </p:spPr>
      </p:sp>
      <p:sp>
        <p:nvSpPr>
          <p:cNvPr id="524"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5" name="CustomShape 37"/>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1376280" y="1336680"/>
            <a:ext cx="4800240" cy="3601800"/>
          </a:xfrm>
          <a:prstGeom prst="rect">
            <a:avLst/>
          </a:prstGeom>
          <a:ln w="0">
            <a:noFill/>
          </a:ln>
        </p:spPr>
      </p:sp>
      <p:sp>
        <p:nvSpPr>
          <p:cNvPr id="527"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8" name="CustomShape 4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1376280" y="1336680"/>
            <a:ext cx="4800240" cy="3601800"/>
          </a:xfrm>
          <a:prstGeom prst="rect">
            <a:avLst/>
          </a:prstGeom>
          <a:ln w="0">
            <a:noFill/>
          </a:ln>
        </p:spPr>
      </p:sp>
      <p:sp>
        <p:nvSpPr>
          <p:cNvPr id="530"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1" name="CustomShape 47"/>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1376280" y="1336680"/>
            <a:ext cx="4800240" cy="3600000"/>
          </a:xfrm>
          <a:prstGeom prst="rect">
            <a:avLst/>
          </a:prstGeom>
          <a:ln w="0">
            <a:noFill/>
          </a:ln>
        </p:spPr>
      </p:sp>
      <p:sp>
        <p:nvSpPr>
          <p:cNvPr id="452"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3"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1376280" y="1336680"/>
            <a:ext cx="4800240" cy="3601800"/>
          </a:xfrm>
          <a:prstGeom prst="rect">
            <a:avLst/>
          </a:prstGeom>
          <a:ln w="0">
            <a:noFill/>
          </a:ln>
        </p:spPr>
      </p:sp>
      <p:sp>
        <p:nvSpPr>
          <p:cNvPr id="533"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4" name="CustomShape 5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1376280" y="1336680"/>
            <a:ext cx="4800240" cy="3601800"/>
          </a:xfrm>
          <a:prstGeom prst="rect">
            <a:avLst/>
          </a:prstGeom>
          <a:ln w="0">
            <a:noFill/>
          </a:ln>
        </p:spPr>
      </p:sp>
      <p:sp>
        <p:nvSpPr>
          <p:cNvPr id="536"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7" name="CustomShape 57"/>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1376280" y="1336680"/>
            <a:ext cx="4800240" cy="3601800"/>
          </a:xfrm>
          <a:prstGeom prst="rect">
            <a:avLst/>
          </a:prstGeom>
          <a:ln w="0">
            <a:noFill/>
          </a:ln>
        </p:spPr>
      </p:sp>
      <p:sp>
        <p:nvSpPr>
          <p:cNvPr id="539"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0" name="CustomShape 67"/>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1376280" y="1336680"/>
            <a:ext cx="4800240" cy="3601800"/>
          </a:xfrm>
          <a:prstGeom prst="rect">
            <a:avLst/>
          </a:prstGeom>
          <a:ln w="0">
            <a:noFill/>
          </a:ln>
        </p:spPr>
      </p:sp>
      <p:sp>
        <p:nvSpPr>
          <p:cNvPr id="542"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3" name="CustomShape 72"/>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1376280" y="1336680"/>
            <a:ext cx="4800240" cy="3601800"/>
          </a:xfrm>
          <a:prstGeom prst="rect">
            <a:avLst/>
          </a:prstGeom>
          <a:ln w="0">
            <a:noFill/>
          </a:ln>
        </p:spPr>
      </p:sp>
      <p:sp>
        <p:nvSpPr>
          <p:cNvPr id="545"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6"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1376280" y="1336680"/>
            <a:ext cx="4800240" cy="3600000"/>
          </a:xfrm>
          <a:prstGeom prst="rect">
            <a:avLst/>
          </a:prstGeom>
          <a:ln w="0">
            <a:noFill/>
          </a:ln>
        </p:spPr>
      </p:sp>
      <p:sp>
        <p:nvSpPr>
          <p:cNvPr id="455"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6"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1376280" y="1336680"/>
            <a:ext cx="4800240" cy="3600000"/>
          </a:xfrm>
          <a:prstGeom prst="rect">
            <a:avLst/>
          </a:prstGeom>
          <a:ln w="0">
            <a:noFill/>
          </a:ln>
        </p:spPr>
      </p:sp>
      <p:sp>
        <p:nvSpPr>
          <p:cNvPr id="458"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9"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1376280" y="1336680"/>
            <a:ext cx="4800240" cy="3600000"/>
          </a:xfrm>
          <a:prstGeom prst="rect">
            <a:avLst/>
          </a:prstGeom>
          <a:ln w="0">
            <a:noFill/>
          </a:ln>
        </p:spPr>
      </p:sp>
      <p:sp>
        <p:nvSpPr>
          <p:cNvPr id="461"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2" name="CustomShape 9"/>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1376280" y="1336680"/>
            <a:ext cx="4800240" cy="3600000"/>
          </a:xfrm>
          <a:prstGeom prst="rect">
            <a:avLst/>
          </a:prstGeom>
          <a:ln w="0">
            <a:noFill/>
          </a:ln>
        </p:spPr>
      </p:sp>
      <p:sp>
        <p:nvSpPr>
          <p:cNvPr id="464"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5" name="CustomShape 14"/>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1376280" y="1336680"/>
            <a:ext cx="4800240" cy="3600000"/>
          </a:xfrm>
          <a:prstGeom prst="rect">
            <a:avLst/>
          </a:prstGeom>
          <a:ln w="0">
            <a:noFill/>
          </a:ln>
        </p:spPr>
      </p:sp>
      <p:sp>
        <p:nvSpPr>
          <p:cNvPr id="467"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8"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1376280" y="1336680"/>
            <a:ext cx="4800240" cy="3600000"/>
          </a:xfrm>
          <a:prstGeom prst="rect">
            <a:avLst/>
          </a:prstGeom>
          <a:ln w="0">
            <a:noFill/>
          </a:ln>
        </p:spPr>
      </p:sp>
      <p:sp>
        <p:nvSpPr>
          <p:cNvPr id="470" name="PlaceHolder 2"/>
          <p:cNvSpPr>
            <a:spLocks noGrp="1"/>
          </p:cNvSpPr>
          <p:nvPr>
            <p:ph type="body"/>
          </p:nvPr>
        </p:nvSpPr>
        <p:spPr>
          <a:xfrm>
            <a:off x="756000" y="5145120"/>
            <a:ext cx="6041160" cy="420336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1" name="CustomShape 3"/>
          <p:cNvSpPr/>
          <p:nvPr/>
        </p:nvSpPr>
        <p:spPr>
          <a:xfrm>
            <a:off x="0" y="10155240"/>
            <a:ext cx="3269520" cy="52992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5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5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9"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7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0"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1"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90"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91"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02"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3"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4"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5"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31"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5"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0"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41"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6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2"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3"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_">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_">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2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6"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35"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0"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47"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2"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3"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3"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54"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5"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6"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6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4"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5"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1"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2"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3"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4"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75"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6"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7"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3"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4"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5"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87"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88"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3"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4"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5"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9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8"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00"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7"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8"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09"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1"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2"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3"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15"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7"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8"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9"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1"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5"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6"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7"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9"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1"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2"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3"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4"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5"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37"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3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3"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4"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5"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9"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0"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1"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3"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4"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5"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5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5"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7"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69"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0"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1"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8"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79"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1"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4"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0" y="180000"/>
            <a:ext cx="9713520" cy="125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6" name="CustomShape 2"/>
          <p:cNvSpPr/>
          <p:nvPr/>
        </p:nvSpPr>
        <p:spPr>
          <a:xfrm>
            <a:off x="7560000" y="6840000"/>
            <a:ext cx="2513520" cy="53352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87" name="CustomShape 3"/>
          <p:cNvSpPr/>
          <p:nvPr/>
        </p:nvSpPr>
        <p:spPr>
          <a:xfrm>
            <a:off x="900000" y="6840000"/>
            <a:ext cx="6473520" cy="53352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8" name="CustomShape 4"/>
          <p:cNvSpPr/>
          <p:nvPr/>
        </p:nvSpPr>
        <p:spPr>
          <a:xfrm>
            <a:off x="180000" y="6840000"/>
            <a:ext cx="533520" cy="53352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9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8"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9"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0"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1"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3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3"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8"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4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4"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0" y="3150000"/>
            <a:ext cx="9713520" cy="125352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gustavo.hochuli@pucpr.br" TargetMode="External"/><Relationship Id="rId2" Type="http://schemas.openxmlformats.org/officeDocument/2006/relationships/hyperlink" Target="mailto:aghochuli@ppgia.pucpr.br" TargetMode="External"/><Relationship Id="rId3" Type="http://schemas.openxmlformats.org/officeDocument/2006/relationships/slideLayout" Target="../slideLayouts/slideLayout5.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slideLayout" Target="../slideLayouts/slideLayout1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jpeg"/><Relationship Id="rId3" Type="http://schemas.openxmlformats.org/officeDocument/2006/relationships/slideLayout" Target="../slideLayouts/slideLayout1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2.png"/><Relationship Id="rId4" Type="http://schemas.openxmlformats.org/officeDocument/2006/relationships/slideLayout" Target="../slideLayouts/slideLayout27.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27.xml"/><Relationship Id="rId8"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27.xml"/><Relationship Id="rId7"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slideLayout" Target="../slideLayouts/slideLayout27.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27.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27.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27.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2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27.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17.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wmf"/><Relationship Id="rId3" Type="http://schemas.openxmlformats.org/officeDocument/2006/relationships/slideLayout" Target="../slideLayouts/slideLayout1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3.wmf"/><Relationship Id="rId4" Type="http://schemas.openxmlformats.org/officeDocument/2006/relationships/slideLayout" Target="../slideLayouts/slideLayout17.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6.gif"/><Relationship Id="rId2" Type="http://schemas.openxmlformats.org/officeDocument/2006/relationships/image" Target="../media/image2.png"/><Relationship Id="rId3" Type="http://schemas.openxmlformats.org/officeDocument/2006/relationships/slideLayout" Target="../slideLayouts/slideLayout1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2.png"/><Relationship Id="rId3" Type="http://schemas.openxmlformats.org/officeDocument/2006/relationships/slideLayout" Target="../slideLayouts/slideLayout1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33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Tópico 09 – CNN Applications and Tricks</a:t>
            </a:r>
            <a:endParaRPr b="0" lang="en-US" sz="3200" spc="-1" strike="noStrike">
              <a:solidFill>
                <a:srgbClr val="000000"/>
              </a:solidFill>
              <a:latin typeface="Arial"/>
            </a:endParaRPr>
          </a:p>
        </p:txBody>
      </p:sp>
      <p:sp>
        <p:nvSpPr>
          <p:cNvPr id="198" name="CustomShape 2"/>
          <p:cNvSpPr/>
          <p:nvPr/>
        </p:nvSpPr>
        <p:spPr>
          <a:xfrm>
            <a:off x="540000" y="4680000"/>
            <a:ext cx="9173520" cy="251352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pt-BR" sz="2200" spc="-1" strike="noStrike">
                <a:solidFill>
                  <a:srgbClr val="1c1c1c"/>
                </a:solidFill>
                <a:latin typeface="Latin Modern Sans"/>
                <a:ea typeface="DejaVu Sans"/>
              </a:rPr>
              <a:t>Prof. André Gustavo Hochuli</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1"/>
              </a:rPr>
              <a:t>gustavo.hochuli@pucpr.br</a:t>
            </a: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2"/>
              </a:rPr>
              <a:t>aghochuli@ppgia.pucpr.br</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55"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56"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57"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58" name="Picture 2" descr=""/>
          <p:cNvPicPr/>
          <p:nvPr/>
        </p:nvPicPr>
        <p:blipFill>
          <a:blip r:embed="rId1"/>
          <a:stretch/>
        </p:blipFill>
        <p:spPr>
          <a:xfrm>
            <a:off x="1029960" y="3668760"/>
            <a:ext cx="3780000" cy="1938240"/>
          </a:xfrm>
          <a:prstGeom prst="rect">
            <a:avLst/>
          </a:prstGeom>
          <a:ln w="0">
            <a:noFill/>
          </a:ln>
        </p:spPr>
      </p:pic>
      <p:pic>
        <p:nvPicPr>
          <p:cNvPr id="259" name="Imagem 8" descr=""/>
          <p:cNvPicPr/>
          <p:nvPr/>
        </p:nvPicPr>
        <p:blipFill>
          <a:blip r:embed="rId2"/>
          <a:stretch/>
        </p:blipFill>
        <p:spPr>
          <a:xfrm>
            <a:off x="4494240" y="1541880"/>
            <a:ext cx="3833280" cy="1365120"/>
          </a:xfrm>
          <a:prstGeom prst="rect">
            <a:avLst/>
          </a:prstGeom>
          <a:ln w="0">
            <a:noFill/>
          </a:ln>
        </p:spPr>
      </p:pic>
      <p:sp>
        <p:nvSpPr>
          <p:cNvPr id="260" name="Retângulo 9"/>
          <p:cNvSpPr/>
          <p:nvPr/>
        </p:nvSpPr>
        <p:spPr>
          <a:xfrm flipH="1">
            <a:off x="7196760" y="1541880"/>
            <a:ext cx="107748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61" name="Picture 4" descr="A pseudo-softmax function for hardware-based high speed image  classification | Scientific Reports"/>
          <p:cNvPicPr/>
          <p:nvPr/>
        </p:nvPicPr>
        <p:blipFill>
          <a:blip r:embed="rId3"/>
          <a:stretch/>
        </p:blipFill>
        <p:spPr>
          <a:xfrm>
            <a:off x="5483160" y="3679200"/>
            <a:ext cx="4050360" cy="1938240"/>
          </a:xfrm>
          <a:prstGeom prst="rect">
            <a:avLst/>
          </a:prstGeom>
          <a:ln w="0">
            <a:noFill/>
          </a:ln>
        </p:spPr>
      </p:pic>
      <p:sp>
        <p:nvSpPr>
          <p:cNvPr id="262" name="Text Box 3"/>
          <p:cNvSpPr/>
          <p:nvPr/>
        </p:nvSpPr>
        <p:spPr>
          <a:xfrm>
            <a:off x="360000" y="1636560"/>
            <a:ext cx="4793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Softmax</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5"/>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64" name="CustomShape 16"/>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65" name="CustomShape 17"/>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66" name="CustomShape 18"/>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67" name="Text Box 2"/>
          <p:cNvSpPr/>
          <p:nvPr/>
        </p:nvSpPr>
        <p:spPr>
          <a:xfrm>
            <a:off x="360000" y="1636560"/>
            <a:ext cx="4793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Lets code our first CNN from scratch</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268" name="TextBox 2"/>
          <p:cNvSpPr/>
          <p:nvPr/>
        </p:nvSpPr>
        <p:spPr>
          <a:xfrm>
            <a:off x="1190880" y="2313720"/>
            <a:ext cx="8979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Tópico 09 -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Overfitting</a:t>
            </a:r>
            <a:endParaRPr b="0" lang="en-US" sz="3200" spc="-1" strike="noStrike">
              <a:solidFill>
                <a:srgbClr val="000000"/>
              </a:solidFill>
              <a:latin typeface="Arial"/>
            </a:endParaRPr>
          </a:p>
        </p:txBody>
      </p:sp>
      <p:sp>
        <p:nvSpPr>
          <p:cNvPr id="270"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71"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2"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73" name="Text Box 3"/>
          <p:cNvSpPr/>
          <p:nvPr/>
        </p:nvSpPr>
        <p:spPr>
          <a:xfrm>
            <a:off x="360000" y="1636560"/>
            <a:ext cx="917352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Overfitting occurs when a model captures noise or specific patterns in the training data, impairing its ability to generalize to unseen data. Strategies such as regularization, dropout, data augmentation, and transfer learning help mitigate this by controlling model complexity and leveraging pre-learned features.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74" name="Picture 2" descr="How to Identify Overfitting Machine Learning Models in Scikit-Learn"/>
          <p:cNvPicPr/>
          <p:nvPr/>
        </p:nvPicPr>
        <p:blipFill>
          <a:blip r:embed="rId1"/>
          <a:srcRect l="5052" t="10504" r="9103" b="5374"/>
          <a:stretch/>
        </p:blipFill>
        <p:spPr>
          <a:xfrm>
            <a:off x="445320" y="2892240"/>
            <a:ext cx="2941560" cy="2011320"/>
          </a:xfrm>
          <a:prstGeom prst="rect">
            <a:avLst/>
          </a:prstGeom>
          <a:ln w="0">
            <a:noFill/>
          </a:ln>
        </p:spPr>
      </p:pic>
      <p:pic>
        <p:nvPicPr>
          <p:cNvPr id="275" name="Picture 4" descr="Overfitting e underfitting em Machine Learning - ABRACD - ASSOCIAÇÃO  BRASILEIRA DE CIÊNCIA DE DADOS"/>
          <p:cNvPicPr/>
          <p:nvPr/>
        </p:nvPicPr>
        <p:blipFill>
          <a:blip r:embed="rId2"/>
          <a:stretch/>
        </p:blipFill>
        <p:spPr>
          <a:xfrm>
            <a:off x="2748600" y="4396680"/>
            <a:ext cx="6473880" cy="2248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Dropout</a:t>
            </a:r>
            <a:endParaRPr b="0" lang="en-US" sz="3200" spc="-1" strike="noStrike">
              <a:solidFill>
                <a:srgbClr val="000000"/>
              </a:solidFill>
              <a:latin typeface="Arial"/>
            </a:endParaRPr>
          </a:p>
        </p:txBody>
      </p:sp>
      <p:sp>
        <p:nvSpPr>
          <p:cNvPr id="277"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78"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9"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0" name="Text Box 3"/>
          <p:cNvSpPr/>
          <p:nvPr/>
        </p:nvSpPr>
        <p:spPr>
          <a:xfrm>
            <a:off x="360000" y="1636560"/>
            <a:ext cx="917352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Dropout is a regularization technique that randomly deactivates a fraction of neurons during training, forcing the model to learn redundant representations and reducing overfitting.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1" name="Picture 2" descr=""/>
          <p:cNvPicPr/>
          <p:nvPr/>
        </p:nvPicPr>
        <p:blipFill>
          <a:blip r:embed="rId1"/>
          <a:stretch/>
        </p:blipFill>
        <p:spPr>
          <a:xfrm>
            <a:off x="2028960" y="2912040"/>
            <a:ext cx="6015600" cy="333396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Data Augmentation</a:t>
            </a:r>
            <a:endParaRPr b="0" lang="en-US" sz="3200" spc="-1" strike="noStrike">
              <a:solidFill>
                <a:srgbClr val="000000"/>
              </a:solidFill>
              <a:latin typeface="Arial"/>
            </a:endParaRPr>
          </a:p>
        </p:txBody>
      </p:sp>
      <p:sp>
        <p:nvSpPr>
          <p:cNvPr id="283"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84"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85"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86" name="Picture 2" descr="Data Augmentation. Data augmentation in data analysis are… | by Hamdi  Ghorbel | Medium"/>
          <p:cNvPicPr/>
          <p:nvPr/>
        </p:nvPicPr>
        <p:blipFill>
          <a:blip r:embed="rId1"/>
          <a:stretch/>
        </p:blipFill>
        <p:spPr>
          <a:xfrm>
            <a:off x="544320" y="3124080"/>
            <a:ext cx="5465160" cy="3160440"/>
          </a:xfrm>
          <a:prstGeom prst="rect">
            <a:avLst/>
          </a:prstGeom>
          <a:ln w="0">
            <a:noFill/>
          </a:ln>
        </p:spPr>
      </p:pic>
      <p:pic>
        <p:nvPicPr>
          <p:cNvPr id="287" name="Picture 6" descr="Data Augmentation | Papers With Code"/>
          <p:cNvPicPr/>
          <p:nvPr/>
        </p:nvPicPr>
        <p:blipFill>
          <a:blip r:embed="rId2"/>
          <a:stretch/>
        </p:blipFill>
        <p:spPr>
          <a:xfrm>
            <a:off x="6012000" y="2653200"/>
            <a:ext cx="3521520" cy="3521520"/>
          </a:xfrm>
          <a:prstGeom prst="rect">
            <a:avLst/>
          </a:prstGeom>
          <a:ln w="0">
            <a:noFill/>
          </a:ln>
        </p:spPr>
      </p:pic>
      <p:sp>
        <p:nvSpPr>
          <p:cNvPr id="288" name="Text Box 3"/>
          <p:cNvSpPr/>
          <p:nvPr/>
        </p:nvSpPr>
        <p:spPr>
          <a:xfrm>
            <a:off x="360000" y="1636560"/>
            <a:ext cx="635868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Enlarge the dataset with synthetic samples</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Rotation</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Crop</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Brightness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Transfer Learning</a:t>
            </a:r>
            <a:endParaRPr b="0" lang="en-US" sz="3200" spc="-1" strike="noStrike">
              <a:solidFill>
                <a:srgbClr val="000000"/>
              </a:solidFill>
              <a:latin typeface="Arial"/>
            </a:endParaRPr>
          </a:p>
        </p:txBody>
      </p:sp>
      <p:sp>
        <p:nvSpPr>
          <p:cNvPr id="290"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91"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2"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93" name="Text Box 3"/>
          <p:cNvSpPr/>
          <p:nvPr/>
        </p:nvSpPr>
        <p:spPr>
          <a:xfrm>
            <a:off x="360000" y="1636560"/>
            <a:ext cx="7079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Weight Sharing</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 weights are frozen (or not...) during learning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94" name="Imagem 8" descr=""/>
          <p:cNvPicPr/>
          <p:nvPr/>
        </p:nvPicPr>
        <p:blipFill>
          <a:blip r:embed="rId1"/>
          <a:stretch/>
        </p:blipFill>
        <p:spPr>
          <a:xfrm>
            <a:off x="1119960" y="2565360"/>
            <a:ext cx="7833240" cy="41266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Miscellaneous</a:t>
            </a:r>
            <a:endParaRPr b="0" lang="en-US" sz="3200" spc="-1" strike="noStrike">
              <a:solidFill>
                <a:srgbClr val="000000"/>
              </a:solidFill>
              <a:latin typeface="Arial"/>
            </a:endParaRPr>
          </a:p>
        </p:txBody>
      </p:sp>
      <p:sp>
        <p:nvSpPr>
          <p:cNvPr id="296"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97"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8"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99" name="Text Box 3"/>
          <p:cNvSpPr/>
          <p:nvPr/>
        </p:nvSpPr>
        <p:spPr>
          <a:xfrm>
            <a:off x="360000" y="1636560"/>
            <a:ext cx="7079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Save and Load Weights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Model Checkpoint</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Resuming Training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Early Stopping</a:t>
            </a:r>
            <a:endParaRPr b="0" lang="en-US" sz="1800" spc="-1" strike="noStrike">
              <a:solidFill>
                <a:srgbClr val="000000"/>
              </a:solidFill>
              <a:latin typeface="Arial"/>
            </a:endParaRPr>
          </a:p>
        </p:txBody>
      </p:sp>
      <p:pic>
        <p:nvPicPr>
          <p:cNvPr id="300" name="Picture 2" descr="Illustration of the concept of early stopping. The model that should be...  | Download Scientific Diagram"/>
          <p:cNvPicPr/>
          <p:nvPr/>
        </p:nvPicPr>
        <p:blipFill>
          <a:blip r:embed="rId1"/>
          <a:stretch/>
        </p:blipFill>
        <p:spPr>
          <a:xfrm>
            <a:off x="2520360" y="3211920"/>
            <a:ext cx="6820560" cy="3289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20"/>
          <p:cNvSpPr/>
          <p:nvPr/>
        </p:nvSpPr>
        <p:spPr>
          <a:xfrm>
            <a:off x="360000" y="333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State of The Art Architectures</a:t>
            </a:r>
            <a:endParaRPr b="0" lang="en-US" sz="3200" spc="-1" strike="noStrike">
              <a:solidFill>
                <a:srgbClr val="000000"/>
              </a:solidFill>
              <a:latin typeface="Arial"/>
            </a:endParaRPr>
          </a:p>
        </p:txBody>
      </p:sp>
      <p:sp>
        <p:nvSpPr>
          <p:cNvPr id="302" name="CustomShape 21"/>
          <p:cNvSpPr/>
          <p:nvPr/>
        </p:nvSpPr>
        <p:spPr>
          <a:xfrm>
            <a:off x="540000" y="4680000"/>
            <a:ext cx="9173520" cy="2513520"/>
          </a:xfrm>
          <a:prstGeom prst="rect">
            <a:avLst/>
          </a:prstGeom>
          <a:noFill/>
          <a:ln w="0">
            <a:noFill/>
          </a:ln>
        </p:spPr>
        <p:style>
          <a:lnRef idx="0"/>
          <a:fillRef idx="0"/>
          <a:effectRef idx="0"/>
          <a:fontRef idx="minor"/>
        </p:style>
        <p:txBody>
          <a:bodyPr lIns="0" rIns="0" tIns="0" bIns="0" anchor="t">
            <a:noAutofit/>
          </a:bodyPr>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2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04" name="CustomShape 24"/>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05" name="CustomShape 25"/>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06" name="CustomShape 2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7" name="CustomShape 113"/>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08" name="Picture 314" descr=""/>
          <p:cNvPicPr/>
          <p:nvPr/>
        </p:nvPicPr>
        <p:blipFill>
          <a:blip r:embed="rId1"/>
          <a:stretch/>
        </p:blipFill>
        <p:spPr>
          <a:xfrm>
            <a:off x="1505160" y="1600200"/>
            <a:ext cx="7180920" cy="50187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CustomShape 5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0" name="CustomShape 59"/>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11" name="CustomShape 60"/>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2" name="CustomShape 61"/>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13" name="CustomShape 62"/>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14" name="Picture 320" descr=""/>
          <p:cNvPicPr/>
          <p:nvPr/>
        </p:nvPicPr>
        <p:blipFill>
          <a:blip r:embed="rId1"/>
          <a:stretch/>
        </p:blipFill>
        <p:spPr>
          <a:xfrm>
            <a:off x="1505160" y="1600200"/>
            <a:ext cx="7180920" cy="5018760"/>
          </a:xfrm>
          <a:prstGeom prst="rect">
            <a:avLst/>
          </a:prstGeom>
          <a:ln w="0">
            <a:noFill/>
          </a:ln>
        </p:spPr>
      </p:pic>
      <p:pic>
        <p:nvPicPr>
          <p:cNvPr id="315" name="Picture 321" descr=""/>
          <p:cNvPicPr/>
          <p:nvPr/>
        </p:nvPicPr>
        <p:blipFill>
          <a:blip r:embed="rId2"/>
          <a:srcRect l="0" t="26277" r="0" b="24844"/>
          <a:stretch/>
        </p:blipFill>
        <p:spPr>
          <a:xfrm>
            <a:off x="7857000" y="6032520"/>
            <a:ext cx="1213560" cy="557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Topics</a:t>
            </a:r>
            <a:endParaRPr b="0" lang="en-US" sz="3200" spc="-1" strike="noStrike">
              <a:solidFill>
                <a:srgbClr val="000000"/>
              </a:solidFill>
              <a:latin typeface="Arial"/>
            </a:endParaRPr>
          </a:p>
        </p:txBody>
      </p:sp>
      <p:sp>
        <p:nvSpPr>
          <p:cNvPr id="200"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01"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02" name="CustomShape 4"/>
          <p:cNvSpPr/>
          <p:nvPr/>
        </p:nvSpPr>
        <p:spPr>
          <a:xfrm>
            <a:off x="360000" y="1980000"/>
            <a:ext cx="9173520" cy="4673520"/>
          </a:xfrm>
          <a:prstGeom prst="rect">
            <a:avLst/>
          </a:prstGeom>
          <a:noFill/>
          <a:ln w="0">
            <a:noFill/>
          </a:ln>
        </p:spPr>
        <p:style>
          <a:lnRef idx="0"/>
          <a:fillRef idx="0"/>
          <a:effectRef idx="0"/>
          <a:fontRef idx="minor"/>
        </p:style>
        <p:txBody>
          <a:bodyPr lIns="0" rIns="0" tIns="0" bIns="0" anchor="t">
            <a:normAutofit/>
          </a:bodyPr>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Convolutional Neural Network</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Basic Concepts </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Archicteture and Hiper Parameters</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Overfitting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Data Augmentation</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Transfer-Learning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Applications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State of The Art Architectures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Practice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2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Lenet-5</a:t>
            </a:r>
            <a:endParaRPr b="0" lang="en-US" sz="3200" spc="-1" strike="noStrike">
              <a:solidFill>
                <a:srgbClr val="000000"/>
              </a:solidFill>
              <a:latin typeface="Arial"/>
            </a:endParaRPr>
          </a:p>
        </p:txBody>
      </p:sp>
      <p:sp>
        <p:nvSpPr>
          <p:cNvPr id="317" name="CustomShape 29"/>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18" name="CustomShape 30"/>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9" name="Text Box 6"/>
          <p:cNvSpPr/>
          <p:nvPr/>
        </p:nvSpPr>
        <p:spPr>
          <a:xfrm>
            <a:off x="360000" y="1636560"/>
            <a:ext cx="7079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2 Conv + Pool layers + 3 Fully Connected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MNIST digit recognition.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Learned convolutional filters for feature extraction.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~60k trainable weights.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First widely cited CNN demonstrating effectiveness for vision tasks.</a:t>
            </a:r>
            <a:endParaRPr b="0" lang="en-US" sz="1800" spc="-1" strike="noStrike">
              <a:solidFill>
                <a:srgbClr val="000000"/>
              </a:solidFill>
              <a:latin typeface="Arial"/>
            </a:endParaRPr>
          </a:p>
        </p:txBody>
      </p:sp>
      <p:pic>
        <p:nvPicPr>
          <p:cNvPr id="320" name="Picture 326" descr=""/>
          <p:cNvPicPr/>
          <p:nvPr/>
        </p:nvPicPr>
        <p:blipFill>
          <a:blip r:embed="rId1"/>
          <a:stretch/>
        </p:blipFill>
        <p:spPr>
          <a:xfrm>
            <a:off x="1600200" y="4800600"/>
            <a:ext cx="6748920" cy="2001240"/>
          </a:xfrm>
          <a:prstGeom prst="rect">
            <a:avLst/>
          </a:prstGeom>
          <a:ln w="0">
            <a:noFill/>
          </a:ln>
        </p:spPr>
      </p:pic>
      <p:pic>
        <p:nvPicPr>
          <p:cNvPr id="321" name="Picture 327" descr=""/>
          <p:cNvPicPr/>
          <p:nvPr/>
        </p:nvPicPr>
        <p:blipFill>
          <a:blip r:embed="rId2"/>
          <a:stretch/>
        </p:blipFill>
        <p:spPr>
          <a:xfrm>
            <a:off x="4077000" y="360000"/>
            <a:ext cx="5523480" cy="12146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95"/>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23" name="CustomShape 31"/>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24" name="CustomShape 51"/>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25" name="CustomShape 9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26" name="Text Box 22"/>
          <p:cNvSpPr/>
          <p:nvPr/>
        </p:nvSpPr>
        <p:spPr>
          <a:xfrm>
            <a:off x="4572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27" name="Picture 333" descr=""/>
          <p:cNvPicPr/>
          <p:nvPr/>
        </p:nvPicPr>
        <p:blipFill>
          <a:blip r:embed="rId1"/>
          <a:srcRect l="19526" t="18473" r="17969" b="-10889"/>
          <a:stretch/>
        </p:blipFill>
        <p:spPr>
          <a:xfrm>
            <a:off x="685800" y="1753200"/>
            <a:ext cx="5064840" cy="4748040"/>
          </a:xfrm>
          <a:prstGeom prst="rect">
            <a:avLst/>
          </a:prstGeom>
          <a:ln w="0">
            <a:noFill/>
          </a:ln>
        </p:spPr>
      </p:pic>
      <p:pic>
        <p:nvPicPr>
          <p:cNvPr id="328" name="Picture 334" descr=""/>
          <p:cNvPicPr/>
          <p:nvPr/>
        </p:nvPicPr>
        <p:blipFill>
          <a:blip r:embed="rId2"/>
          <a:srcRect l="46416" t="3475" r="5" b="16084"/>
          <a:stretch/>
        </p:blipFill>
        <p:spPr>
          <a:xfrm>
            <a:off x="5979960" y="4307400"/>
            <a:ext cx="3199320" cy="2460600"/>
          </a:xfrm>
          <a:prstGeom prst="rect">
            <a:avLst/>
          </a:prstGeom>
          <a:ln w="0">
            <a:noFill/>
          </a:ln>
        </p:spPr>
      </p:pic>
      <p:pic>
        <p:nvPicPr>
          <p:cNvPr id="329" name="Picture 335" descr=""/>
          <p:cNvPicPr/>
          <p:nvPr/>
        </p:nvPicPr>
        <p:blipFill>
          <a:blip r:embed="rId3"/>
          <a:srcRect l="0" t="0" r="49433" b="12812"/>
          <a:stretch/>
        </p:blipFill>
        <p:spPr>
          <a:xfrm>
            <a:off x="6172200" y="1371600"/>
            <a:ext cx="3199680" cy="28270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Picture 336" descr=""/>
          <p:cNvPicPr/>
          <p:nvPr/>
        </p:nvPicPr>
        <p:blipFill>
          <a:blip r:embed="rId1"/>
          <a:srcRect l="4415" t="0" r="0" b="0"/>
          <a:stretch/>
        </p:blipFill>
        <p:spPr>
          <a:xfrm>
            <a:off x="685800" y="2043000"/>
            <a:ext cx="5485680" cy="3586680"/>
          </a:xfrm>
          <a:prstGeom prst="rect">
            <a:avLst/>
          </a:prstGeom>
          <a:ln w="0">
            <a:noFill/>
          </a:ln>
        </p:spPr>
      </p:pic>
      <p:sp>
        <p:nvSpPr>
          <p:cNvPr id="331" name="CustomShape 117"/>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2" name="CustomShape 77"/>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33" name="CustomShape 78"/>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34" name="CustomShape 79"/>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35" name="Text Box 12"/>
          <p:cNvSpPr/>
          <p:nvPr/>
        </p:nvSpPr>
        <p:spPr>
          <a:xfrm>
            <a:off x="3600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36" name="Text Box 15"/>
          <p:cNvSpPr/>
          <p:nvPr/>
        </p:nvSpPr>
        <p:spPr>
          <a:xfrm>
            <a:off x="360000" y="952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pic>
        <p:nvPicPr>
          <p:cNvPr id="337" name="Picture 343" descr=""/>
          <p:cNvPicPr/>
          <p:nvPr/>
        </p:nvPicPr>
        <p:blipFill>
          <a:blip r:embed="rId2"/>
          <a:srcRect l="5843" t="56289" r="4574" b="20079"/>
          <a:stretch/>
        </p:blipFill>
        <p:spPr>
          <a:xfrm>
            <a:off x="1143000" y="5715000"/>
            <a:ext cx="4369320" cy="646560"/>
          </a:xfrm>
          <a:prstGeom prst="rect">
            <a:avLst/>
          </a:prstGeom>
          <a:ln w="0">
            <a:noFill/>
          </a:ln>
        </p:spPr>
      </p:pic>
      <p:pic>
        <p:nvPicPr>
          <p:cNvPr id="338" name="Picture 344" descr=""/>
          <p:cNvPicPr/>
          <p:nvPr/>
        </p:nvPicPr>
        <p:blipFill>
          <a:blip r:embed="rId3"/>
          <a:stretch/>
        </p:blipFill>
        <p:spPr>
          <a:xfrm>
            <a:off x="7349760" y="4102200"/>
            <a:ext cx="1541880" cy="675360"/>
          </a:xfrm>
          <a:prstGeom prst="rect">
            <a:avLst/>
          </a:prstGeom>
          <a:ln w="0">
            <a:noFill/>
          </a:ln>
        </p:spPr>
      </p:pic>
      <p:pic>
        <p:nvPicPr>
          <p:cNvPr id="339" name="Picture 345" descr=""/>
          <p:cNvPicPr/>
          <p:nvPr/>
        </p:nvPicPr>
        <p:blipFill>
          <a:blip r:embed="rId4"/>
          <a:stretch/>
        </p:blipFill>
        <p:spPr>
          <a:xfrm>
            <a:off x="6954120" y="5439600"/>
            <a:ext cx="2418120" cy="732240"/>
          </a:xfrm>
          <a:prstGeom prst="rect">
            <a:avLst/>
          </a:prstGeom>
          <a:ln w="0">
            <a:noFill/>
          </a:ln>
        </p:spPr>
      </p:pic>
      <p:sp>
        <p:nvSpPr>
          <p:cNvPr id="340" name="Rectangle 346"/>
          <p:cNvSpPr/>
          <p:nvPr/>
        </p:nvSpPr>
        <p:spPr>
          <a:xfrm>
            <a:off x="7261560" y="3779280"/>
            <a:ext cx="1894680" cy="345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Artificial Neuron</a:t>
            </a:r>
            <a:endParaRPr b="0" lang="en-US" sz="1800" spc="-1" strike="noStrike">
              <a:solidFill>
                <a:srgbClr val="000000"/>
              </a:solidFill>
              <a:latin typeface="Arial"/>
            </a:endParaRPr>
          </a:p>
        </p:txBody>
      </p:sp>
      <p:sp>
        <p:nvSpPr>
          <p:cNvPr id="341" name="Rectangle 347"/>
          <p:cNvSpPr/>
          <p:nvPr/>
        </p:nvSpPr>
        <p:spPr>
          <a:xfrm>
            <a:off x="7522920" y="5067720"/>
            <a:ext cx="1894680" cy="30060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pic>
        <p:nvPicPr>
          <p:cNvPr id="342" name="Picture 348" descr=""/>
          <p:cNvPicPr/>
          <p:nvPr/>
        </p:nvPicPr>
        <p:blipFill>
          <a:blip r:embed="rId5"/>
          <a:srcRect l="11770" t="0" r="0" b="0"/>
          <a:stretch/>
        </p:blipFill>
        <p:spPr>
          <a:xfrm>
            <a:off x="6265440" y="1965240"/>
            <a:ext cx="3430440" cy="1920600"/>
          </a:xfrm>
          <a:prstGeom prst="rect">
            <a:avLst/>
          </a:prstGeom>
          <a:ln w="0">
            <a:noFill/>
          </a:ln>
        </p:spPr>
      </p:pic>
      <p:pic>
        <p:nvPicPr>
          <p:cNvPr id="343" name="Picture 349" descr=""/>
          <p:cNvPicPr/>
          <p:nvPr/>
        </p:nvPicPr>
        <p:blipFill>
          <a:blip r:embed="rId6"/>
          <a:stretch/>
        </p:blipFill>
        <p:spPr>
          <a:xfrm>
            <a:off x="4353480" y="667080"/>
            <a:ext cx="5360040" cy="894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97"/>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45" name="CustomShape 73"/>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46" name="CustomShape 74"/>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47" name="CustomShape 75"/>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48" name="Text Box 5"/>
          <p:cNvSpPr/>
          <p:nvPr/>
        </p:nvSpPr>
        <p:spPr>
          <a:xfrm>
            <a:off x="4572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49" name="Picture 355" descr=""/>
          <p:cNvPicPr/>
          <p:nvPr/>
        </p:nvPicPr>
        <p:blipFill>
          <a:blip r:embed="rId1"/>
          <a:stretch/>
        </p:blipFill>
        <p:spPr>
          <a:xfrm>
            <a:off x="685800" y="2514600"/>
            <a:ext cx="3094560" cy="1313280"/>
          </a:xfrm>
          <a:prstGeom prst="rect">
            <a:avLst/>
          </a:prstGeom>
          <a:ln w="0">
            <a:noFill/>
          </a:ln>
        </p:spPr>
      </p:pic>
      <p:pic>
        <p:nvPicPr>
          <p:cNvPr id="350" name="Picture 356" descr=""/>
          <p:cNvPicPr/>
          <p:nvPr/>
        </p:nvPicPr>
        <p:blipFill>
          <a:blip r:embed="rId2"/>
          <a:stretch/>
        </p:blipFill>
        <p:spPr>
          <a:xfrm>
            <a:off x="228600" y="4137120"/>
            <a:ext cx="5259240" cy="2034720"/>
          </a:xfrm>
          <a:prstGeom prst="rect">
            <a:avLst/>
          </a:prstGeom>
          <a:ln w="0">
            <a:noFill/>
          </a:ln>
        </p:spPr>
      </p:pic>
      <p:pic>
        <p:nvPicPr>
          <p:cNvPr id="351" name="Picture 357" descr=""/>
          <p:cNvPicPr/>
          <p:nvPr/>
        </p:nvPicPr>
        <p:blipFill>
          <a:blip r:embed="rId3"/>
          <a:stretch/>
        </p:blipFill>
        <p:spPr>
          <a:xfrm>
            <a:off x="4353480" y="667080"/>
            <a:ext cx="5360040" cy="894600"/>
          </a:xfrm>
          <a:prstGeom prst="rect">
            <a:avLst/>
          </a:prstGeom>
          <a:ln w="0">
            <a:noFill/>
          </a:ln>
        </p:spPr>
      </p:pic>
      <p:pic>
        <p:nvPicPr>
          <p:cNvPr id="352" name="Picture 358" descr=""/>
          <p:cNvPicPr/>
          <p:nvPr/>
        </p:nvPicPr>
        <p:blipFill>
          <a:blip r:embed="rId4"/>
          <a:stretch/>
        </p:blipFill>
        <p:spPr>
          <a:xfrm>
            <a:off x="4800600" y="2486880"/>
            <a:ext cx="4637520" cy="1398960"/>
          </a:xfrm>
          <a:prstGeom prst="rect">
            <a:avLst/>
          </a:prstGeom>
          <a:ln w="0">
            <a:noFill/>
          </a:ln>
        </p:spPr>
      </p:pic>
      <p:pic>
        <p:nvPicPr>
          <p:cNvPr id="353" name="Picture 359" descr=""/>
          <p:cNvPicPr/>
          <p:nvPr/>
        </p:nvPicPr>
        <p:blipFill>
          <a:blip r:embed="rId5"/>
          <a:stretch/>
        </p:blipFill>
        <p:spPr>
          <a:xfrm>
            <a:off x="5621760" y="4343400"/>
            <a:ext cx="3750120" cy="1661400"/>
          </a:xfrm>
          <a:prstGeom prst="rect">
            <a:avLst/>
          </a:prstGeom>
          <a:ln w="0">
            <a:noFill/>
          </a:ln>
        </p:spPr>
      </p:pic>
      <p:sp>
        <p:nvSpPr>
          <p:cNvPr id="354" name="TextBox 360"/>
          <p:cNvSpPr/>
          <p:nvPr/>
        </p:nvSpPr>
        <p:spPr>
          <a:xfrm>
            <a:off x="582840" y="1636560"/>
            <a:ext cx="7417800" cy="346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8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56" name="CustomShape 8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57" name="CustomShape 8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8" name="CustomShape 8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59" name="Text Box 16"/>
          <p:cNvSpPr/>
          <p:nvPr/>
        </p:nvSpPr>
        <p:spPr>
          <a:xfrm>
            <a:off x="3600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60" name="Text Box 17"/>
          <p:cNvSpPr/>
          <p:nvPr/>
        </p:nvSpPr>
        <p:spPr>
          <a:xfrm>
            <a:off x="360000" y="952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If activation functions (like sigmoid or tanh) squash inputs into small ranges, their derivatives are less than 1.</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Multiplying many numbers less than 1 across deep layers causes the gradient to shrink exponentially toward zero.</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As a result, weight updates in early layers vanish, preventing effective training.</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000" spc="-1" strike="noStrike">
                <a:solidFill>
                  <a:srgbClr val="000000"/>
                </a:solidFill>
                <a:latin typeface="Arial"/>
                <a:ea typeface="DejaVu Sans"/>
              </a:rPr>
              <a:t> </a:t>
            </a:r>
            <a:endParaRPr b="0" lang="en-US" sz="1000" spc="-1" strike="noStrike">
              <a:solidFill>
                <a:srgbClr val="000000"/>
              </a:solidFill>
              <a:latin typeface="Arial"/>
            </a:endParaRPr>
          </a:p>
        </p:txBody>
      </p:sp>
      <p:pic>
        <p:nvPicPr>
          <p:cNvPr id="361" name="Picture 367" descr=""/>
          <p:cNvPicPr/>
          <p:nvPr/>
        </p:nvPicPr>
        <p:blipFill>
          <a:blip r:embed="rId1"/>
          <a:stretch/>
        </p:blipFill>
        <p:spPr>
          <a:xfrm>
            <a:off x="5073480" y="4031640"/>
            <a:ext cx="4550400" cy="2825640"/>
          </a:xfrm>
          <a:prstGeom prst="rect">
            <a:avLst/>
          </a:prstGeom>
          <a:ln w="0">
            <a:noFill/>
          </a:ln>
        </p:spPr>
      </p:pic>
      <p:pic>
        <p:nvPicPr>
          <p:cNvPr id="362" name="Picture 368" descr=""/>
          <p:cNvPicPr/>
          <p:nvPr/>
        </p:nvPicPr>
        <p:blipFill>
          <a:blip r:embed="rId2"/>
          <a:srcRect l="0" t="0" r="52175" b="46742"/>
          <a:stretch/>
        </p:blipFill>
        <p:spPr>
          <a:xfrm>
            <a:off x="336600" y="4524840"/>
            <a:ext cx="2406240" cy="1796400"/>
          </a:xfrm>
          <a:prstGeom prst="rect">
            <a:avLst/>
          </a:prstGeom>
          <a:ln w="0">
            <a:noFill/>
          </a:ln>
        </p:spPr>
      </p:pic>
      <p:pic>
        <p:nvPicPr>
          <p:cNvPr id="363" name="Picture 369" descr=""/>
          <p:cNvPicPr/>
          <p:nvPr/>
        </p:nvPicPr>
        <p:blipFill>
          <a:blip r:embed="rId3"/>
          <a:srcRect l="0" t="54516" r="52175" b="0"/>
          <a:stretch/>
        </p:blipFill>
        <p:spPr>
          <a:xfrm>
            <a:off x="2622240" y="4572000"/>
            <a:ext cx="2450880" cy="1562400"/>
          </a:xfrm>
          <a:prstGeom prst="rect">
            <a:avLst/>
          </a:prstGeom>
          <a:ln w="0">
            <a:noFill/>
          </a:ln>
        </p:spPr>
      </p:pic>
      <p:pic>
        <p:nvPicPr>
          <p:cNvPr id="364" name="Picture 370" descr=""/>
          <p:cNvPicPr/>
          <p:nvPr/>
        </p:nvPicPr>
        <p:blipFill>
          <a:blip r:embed="rId4"/>
          <a:srcRect l="11770" t="0" r="0" b="0"/>
          <a:stretch/>
        </p:blipFill>
        <p:spPr>
          <a:xfrm>
            <a:off x="7205400" y="183600"/>
            <a:ext cx="2529720" cy="141624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0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66" name="CustomShape 86"/>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67" name="CustomShape 87"/>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68" name="CustomShape 88"/>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69" name="Text Box 18"/>
          <p:cNvSpPr/>
          <p:nvPr/>
        </p:nvSpPr>
        <p:spPr>
          <a:xfrm>
            <a:off x="3600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70" name="Text Box 19"/>
          <p:cNvSpPr/>
          <p:nvPr/>
        </p:nvSpPr>
        <p:spPr>
          <a:xfrm>
            <a:off x="360000" y="952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ReLu Activation</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Prevents saturation: Sigmoid/tanh saturate (gradient ≈ 0) for large or small values; ReLU does not. </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Maintains gradient flow: Constant derivative (1) for x&gt;0 preserves the backpropagation signal. </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Computational simplicity: Direct calculation, no exponentials required.</a:t>
            </a:r>
            <a:endParaRPr b="0" lang="en-US" sz="14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71" name="Picture 377" descr=""/>
          <p:cNvPicPr/>
          <p:nvPr/>
        </p:nvPicPr>
        <p:blipFill>
          <a:blip r:embed="rId1"/>
          <a:stretch/>
        </p:blipFill>
        <p:spPr>
          <a:xfrm>
            <a:off x="4993200" y="3567240"/>
            <a:ext cx="4376880" cy="2934000"/>
          </a:xfrm>
          <a:prstGeom prst="rect">
            <a:avLst/>
          </a:prstGeom>
          <a:ln w="0">
            <a:noFill/>
          </a:ln>
        </p:spPr>
      </p:pic>
      <p:pic>
        <p:nvPicPr>
          <p:cNvPr id="372" name="Picture 378" descr=""/>
          <p:cNvPicPr/>
          <p:nvPr/>
        </p:nvPicPr>
        <p:blipFill>
          <a:blip r:embed="rId2"/>
          <a:srcRect l="19034" t="0" r="14291" b="0"/>
          <a:stretch/>
        </p:blipFill>
        <p:spPr>
          <a:xfrm>
            <a:off x="685800" y="3657600"/>
            <a:ext cx="3656880" cy="27424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9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4" name="CustomShape 90"/>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75" name="CustomShape 91"/>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76" name="CustomShape 92"/>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77" name="Text Box 20"/>
          <p:cNvSpPr/>
          <p:nvPr/>
        </p:nvSpPr>
        <p:spPr>
          <a:xfrm>
            <a:off x="3600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78" name="Text Box 21"/>
          <p:cNvSpPr/>
          <p:nvPr/>
        </p:nvSpPr>
        <p:spPr>
          <a:xfrm>
            <a:off x="360000" y="952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Batch Normalization (BN)</a:t>
            </a:r>
            <a:endParaRPr b="0" lang="en-US" sz="18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normalizes the output of a layer before applying the activation function</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For a given mini-batch, it computes the mean and variance of each feature/channel and scales the activations to have zero mean and unit variance.</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keeps the distribution of activations stable, which prevents gradients from shrinking too much in deep networks.</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It reduces the dependency of gradient magnitude on the scale of previous layers’ weights.</a:t>
            </a:r>
            <a:endParaRPr b="0" lang="en-US" sz="1400" spc="-1" strike="noStrike">
              <a:solidFill>
                <a:srgbClr val="000000"/>
              </a:solidFill>
              <a:latin typeface="Arial"/>
            </a:endParaRPr>
          </a:p>
          <a:p>
            <a:pPr lvl="1" marL="432000" indent="-21600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Helps gradients propagate more effectively.</a:t>
            </a:r>
            <a:endParaRPr b="0" lang="en-US" sz="14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000" spc="-1" strike="noStrike">
                <a:solidFill>
                  <a:srgbClr val="000000"/>
                </a:solidFill>
                <a:latin typeface="Arial"/>
                <a:ea typeface="DejaVu Sans"/>
              </a:rPr>
              <a:t> </a:t>
            </a:r>
            <a:endParaRPr b="0" lang="en-US" sz="10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79" name="Picture 385" descr=""/>
          <p:cNvPicPr/>
          <p:nvPr/>
        </p:nvPicPr>
        <p:blipFill>
          <a:blip r:embed="rId1"/>
          <a:stretch/>
        </p:blipFill>
        <p:spPr>
          <a:xfrm>
            <a:off x="5715000" y="4829760"/>
            <a:ext cx="3809160" cy="1570320"/>
          </a:xfrm>
          <a:prstGeom prst="rect">
            <a:avLst/>
          </a:prstGeom>
          <a:ln w="0">
            <a:noFill/>
          </a:ln>
        </p:spPr>
      </p:pic>
      <p:pic>
        <p:nvPicPr>
          <p:cNvPr id="380" name="Picture 386" descr=""/>
          <p:cNvPicPr/>
          <p:nvPr/>
        </p:nvPicPr>
        <p:blipFill>
          <a:blip r:embed="rId2"/>
          <a:stretch/>
        </p:blipFill>
        <p:spPr>
          <a:xfrm>
            <a:off x="457200" y="4802400"/>
            <a:ext cx="5125680" cy="21625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3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AlexNet</a:t>
            </a:r>
            <a:endParaRPr b="0" lang="en-US" sz="3200" spc="-1" strike="noStrike">
              <a:solidFill>
                <a:srgbClr val="000000"/>
              </a:solidFill>
              <a:latin typeface="Arial"/>
            </a:endParaRPr>
          </a:p>
        </p:txBody>
      </p:sp>
      <p:sp>
        <p:nvSpPr>
          <p:cNvPr id="382" name="CustomShape 34"/>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83" name="CustomShape 35"/>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4" name="CustomShape 3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85" name="Picture 391" descr=""/>
          <p:cNvPicPr/>
          <p:nvPr/>
        </p:nvPicPr>
        <p:blipFill>
          <a:blip r:embed="rId1"/>
          <a:stretch/>
        </p:blipFill>
        <p:spPr>
          <a:xfrm>
            <a:off x="4800600" y="155880"/>
            <a:ext cx="5028480" cy="1813320"/>
          </a:xfrm>
          <a:prstGeom prst="rect">
            <a:avLst/>
          </a:prstGeom>
          <a:ln w="0">
            <a:noFill/>
          </a:ln>
        </p:spPr>
      </p:pic>
      <p:sp>
        <p:nvSpPr>
          <p:cNvPr id="386" name="Text Box 7"/>
          <p:cNvSpPr/>
          <p:nvPr/>
        </p:nvSpPr>
        <p:spPr>
          <a:xfrm>
            <a:off x="360000" y="1636560"/>
            <a:ext cx="9469080" cy="24775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 Conv layers + 3 Fully Connected layers, ReLU activations,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16.4%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Introduced ReLU, GPU training, data augmentation, and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~61M.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Sparked modern deep learning revolution in computer vision.</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87" name="Picture 393" descr=""/>
          <p:cNvPicPr/>
          <p:nvPr/>
        </p:nvPicPr>
        <p:blipFill>
          <a:blip r:embed="rId2"/>
          <a:stretch/>
        </p:blipFill>
        <p:spPr>
          <a:xfrm>
            <a:off x="4150800" y="4908600"/>
            <a:ext cx="5094720" cy="18370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3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VGG16</a:t>
            </a:r>
            <a:endParaRPr b="0" lang="en-US" sz="3200" spc="-1" strike="noStrike">
              <a:solidFill>
                <a:srgbClr val="000000"/>
              </a:solidFill>
              <a:latin typeface="Arial"/>
            </a:endParaRPr>
          </a:p>
        </p:txBody>
      </p:sp>
      <p:sp>
        <p:nvSpPr>
          <p:cNvPr id="389" name="CustomShape 39"/>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90" name="CustomShape 40"/>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1" name="CustomShape 41"/>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92" name="Text Box 8"/>
          <p:cNvSpPr/>
          <p:nvPr/>
        </p:nvSpPr>
        <p:spPr>
          <a:xfrm>
            <a:off x="360000" y="1636560"/>
            <a:ext cx="9469080" cy="3849120"/>
          </a:xfrm>
          <a:prstGeom prst="rect">
            <a:avLst/>
          </a:prstGeom>
          <a:noFill/>
          <a:ln w="0">
            <a:noFill/>
          </a:ln>
        </p:spPr>
        <p:style>
          <a:lnRef idx="0"/>
          <a:fillRef idx="0"/>
          <a:effectRef idx="0"/>
          <a:fontRef idx="minor"/>
        </p:style>
        <p:txBody>
          <a:bodyPr lIns="90000" rIns="90000" tIns="58680" bIns="45000" anchor="t">
            <a:noAutofit/>
          </a:bodyPr>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13 Conv layers + 3 Fully Connected layers, small 3×3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6.7%</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Key Features: Deep network using uniform architecture with small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~138M.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Showed depth improves performance; standard baseline for many tasks.</a:t>
            </a:r>
            <a:endParaRPr b="0" lang="en-US" sz="1800" spc="-1" strike="noStrike">
              <a:solidFill>
                <a:srgbClr val="000000"/>
              </a:solidFill>
              <a:latin typeface="Arial"/>
            </a:endParaRPr>
          </a:p>
        </p:txBody>
      </p:sp>
      <p:pic>
        <p:nvPicPr>
          <p:cNvPr id="393" name="Picture 399" descr=""/>
          <p:cNvPicPr/>
          <p:nvPr/>
        </p:nvPicPr>
        <p:blipFill>
          <a:blip r:embed="rId1"/>
          <a:stretch/>
        </p:blipFill>
        <p:spPr>
          <a:xfrm>
            <a:off x="5257800" y="228600"/>
            <a:ext cx="4399560" cy="2046960"/>
          </a:xfrm>
          <a:prstGeom prst="rect">
            <a:avLst/>
          </a:prstGeom>
          <a:ln w="0">
            <a:noFill/>
          </a:ln>
        </p:spPr>
      </p:pic>
      <p:pic>
        <p:nvPicPr>
          <p:cNvPr id="394" name="Picture 400" descr=""/>
          <p:cNvPicPr/>
          <p:nvPr/>
        </p:nvPicPr>
        <p:blipFill>
          <a:blip r:embed="rId2"/>
          <a:stretch/>
        </p:blipFill>
        <p:spPr>
          <a:xfrm>
            <a:off x="5715000" y="4763520"/>
            <a:ext cx="3718440" cy="2057760"/>
          </a:xfrm>
          <a:prstGeom prst="rect">
            <a:avLst/>
          </a:prstGeom>
          <a:ln w="0">
            <a:noFill/>
          </a:ln>
        </p:spPr>
      </p:pic>
      <p:pic>
        <p:nvPicPr>
          <p:cNvPr id="395" name="Picture 401" descr=""/>
          <p:cNvPicPr/>
          <p:nvPr/>
        </p:nvPicPr>
        <p:blipFill>
          <a:blip r:embed="rId3"/>
          <a:stretch/>
        </p:blipFill>
        <p:spPr>
          <a:xfrm>
            <a:off x="685800" y="5257800"/>
            <a:ext cx="4799880" cy="12535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4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ResNet</a:t>
            </a:r>
            <a:endParaRPr b="0" lang="en-US" sz="3200" spc="-1" strike="noStrike">
              <a:solidFill>
                <a:srgbClr val="000000"/>
              </a:solidFill>
              <a:latin typeface="Arial"/>
            </a:endParaRPr>
          </a:p>
        </p:txBody>
      </p:sp>
      <p:sp>
        <p:nvSpPr>
          <p:cNvPr id="397" name="CustomShape 44"/>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398" name="CustomShape 45"/>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9" name="CustomShape 4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00" name="Text Box 9"/>
          <p:cNvSpPr/>
          <p:nvPr/>
        </p:nvSpPr>
        <p:spPr>
          <a:xfrm>
            <a:off x="360000" y="1636560"/>
            <a:ext cx="901188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50~152 layers with residual (skip) connections.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3.6%</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Residual blocks enable training very deep networks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~25M to ~60M.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Mitigates vanishing gradient problem; enabled ultra-deep networks.</a:t>
            </a:r>
            <a:endParaRPr b="0" lang="en-US" sz="1800" spc="-1" strike="noStrike">
              <a:solidFill>
                <a:srgbClr val="000000"/>
              </a:solidFill>
              <a:latin typeface="Arial"/>
            </a:endParaRPr>
          </a:p>
        </p:txBody>
      </p:sp>
      <p:pic>
        <p:nvPicPr>
          <p:cNvPr id="401" name="Picture 407" descr=""/>
          <p:cNvPicPr/>
          <p:nvPr/>
        </p:nvPicPr>
        <p:blipFill>
          <a:blip r:embed="rId1"/>
          <a:stretch/>
        </p:blipFill>
        <p:spPr>
          <a:xfrm>
            <a:off x="5429520" y="360720"/>
            <a:ext cx="4170960" cy="1275120"/>
          </a:xfrm>
          <a:prstGeom prst="rect">
            <a:avLst/>
          </a:prstGeom>
          <a:ln w="0">
            <a:noFill/>
          </a:ln>
        </p:spPr>
      </p:pic>
      <p:pic>
        <p:nvPicPr>
          <p:cNvPr id="402" name="Picture 408" descr=""/>
          <p:cNvPicPr/>
          <p:nvPr/>
        </p:nvPicPr>
        <p:blipFill>
          <a:blip r:embed="rId2"/>
          <a:stretch/>
        </p:blipFill>
        <p:spPr>
          <a:xfrm>
            <a:off x="228600" y="4343400"/>
            <a:ext cx="3718440" cy="1526040"/>
          </a:xfrm>
          <a:prstGeom prst="rect">
            <a:avLst/>
          </a:prstGeom>
          <a:ln w="0">
            <a:noFill/>
          </a:ln>
        </p:spPr>
      </p:pic>
      <p:pic>
        <p:nvPicPr>
          <p:cNvPr id="403" name="Picture 409" descr=""/>
          <p:cNvPicPr/>
          <p:nvPr/>
        </p:nvPicPr>
        <p:blipFill>
          <a:blip r:embed="rId3"/>
          <a:stretch/>
        </p:blipFill>
        <p:spPr>
          <a:xfrm>
            <a:off x="4443480" y="4800600"/>
            <a:ext cx="5090040" cy="1638720"/>
          </a:xfrm>
          <a:prstGeom prst="rect">
            <a:avLst/>
          </a:prstGeom>
          <a:ln w="0">
            <a:noFill/>
          </a:ln>
        </p:spPr>
      </p:pic>
      <p:sp>
        <p:nvSpPr>
          <p:cNvPr id="404" name="Rectangle 410"/>
          <p:cNvSpPr/>
          <p:nvPr/>
        </p:nvSpPr>
        <p:spPr>
          <a:xfrm>
            <a:off x="228600" y="6368040"/>
            <a:ext cx="9829080" cy="458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1300" spc="-1" strike="noStrike">
                <a:solidFill>
                  <a:srgbClr val="000000"/>
                </a:solidFill>
                <a:latin typeface="Arial"/>
                <a:ea typeface="DejaVu Sans"/>
              </a:rPr>
              <a:t>(*) At this point the focus shifts from parameter-heavy networks to efficient architectures with better feature representation.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Deep Learning Pipeline</a:t>
            </a:r>
            <a:endParaRPr b="0" lang="en-US" sz="3200" spc="-1" strike="noStrike">
              <a:solidFill>
                <a:srgbClr val="000000"/>
              </a:solidFill>
              <a:latin typeface="Arial"/>
            </a:endParaRPr>
          </a:p>
        </p:txBody>
      </p:sp>
      <p:sp>
        <p:nvSpPr>
          <p:cNvPr id="204"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05"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06" name="Imagem 2" descr=""/>
          <p:cNvPicPr/>
          <p:nvPr/>
        </p:nvPicPr>
        <p:blipFill>
          <a:blip r:embed="rId1"/>
          <a:stretch/>
        </p:blipFill>
        <p:spPr>
          <a:xfrm>
            <a:off x="1187280" y="3263040"/>
            <a:ext cx="7698960" cy="143424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4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Inception</a:t>
            </a:r>
            <a:endParaRPr b="0" lang="en-US" sz="3200" spc="-1" strike="noStrike">
              <a:solidFill>
                <a:srgbClr val="000000"/>
              </a:solidFill>
              <a:latin typeface="Arial"/>
            </a:endParaRPr>
          </a:p>
        </p:txBody>
      </p:sp>
      <p:sp>
        <p:nvSpPr>
          <p:cNvPr id="406" name="CustomShape 49"/>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407" name="CustomShape 50"/>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08" name="Picture 414" descr=""/>
          <p:cNvPicPr/>
          <p:nvPr/>
        </p:nvPicPr>
        <p:blipFill>
          <a:blip r:embed="rId1"/>
          <a:stretch/>
        </p:blipFill>
        <p:spPr>
          <a:xfrm>
            <a:off x="6629400" y="1143000"/>
            <a:ext cx="3249360" cy="1828080"/>
          </a:xfrm>
          <a:prstGeom prst="rect">
            <a:avLst/>
          </a:prstGeom>
          <a:ln w="0">
            <a:noFill/>
          </a:ln>
        </p:spPr>
      </p:pic>
      <p:sp>
        <p:nvSpPr>
          <p:cNvPr id="409" name="Text Box 10"/>
          <p:cNvSpPr/>
          <p:nvPr/>
        </p:nvSpPr>
        <p:spPr>
          <a:xfrm>
            <a:off x="360000" y="1888560"/>
            <a:ext cx="924048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Inception modules with multi-scale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Efficient computation </a:t>
            </a:r>
            <a:r>
              <a:rPr b="0" lang="en-US" sz="1800" spc="-1" strike="noStrike">
                <a:solidFill>
                  <a:srgbClr val="000000"/>
                </a:solidFill>
                <a:latin typeface="Arial"/>
                <a:ea typeface="DejaVu Sans"/>
              </a:rPr>
              <a:t>via factorized convolutions and dimension reduction.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~23.9M.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Combines depth and width efficiently; high accuracy with moderate compute</a:t>
            </a:r>
            <a:endParaRPr b="0" lang="en-US" sz="1800" spc="-1" strike="noStrike">
              <a:solidFill>
                <a:srgbClr val="000000"/>
              </a:solidFill>
              <a:latin typeface="Arial"/>
            </a:endParaRPr>
          </a:p>
        </p:txBody>
      </p:sp>
      <p:pic>
        <p:nvPicPr>
          <p:cNvPr id="410" name="Picture 416" descr=""/>
          <p:cNvPicPr/>
          <p:nvPr/>
        </p:nvPicPr>
        <p:blipFill>
          <a:blip r:embed="rId2"/>
          <a:stretch/>
        </p:blipFill>
        <p:spPr>
          <a:xfrm>
            <a:off x="2559240" y="238320"/>
            <a:ext cx="3904200" cy="1583280"/>
          </a:xfrm>
          <a:prstGeom prst="rect">
            <a:avLst/>
          </a:prstGeom>
          <a:ln w="0">
            <a:noFill/>
          </a:ln>
        </p:spPr>
      </p:pic>
      <p:pic>
        <p:nvPicPr>
          <p:cNvPr id="411" name="Picture 417" descr=""/>
          <p:cNvPicPr/>
          <p:nvPr/>
        </p:nvPicPr>
        <p:blipFill>
          <a:blip r:embed="rId3"/>
          <a:stretch/>
        </p:blipFill>
        <p:spPr>
          <a:xfrm>
            <a:off x="396720" y="4800600"/>
            <a:ext cx="9434520" cy="20847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CustomShape 5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DenseNet</a:t>
            </a:r>
            <a:endParaRPr b="0" lang="en-US" sz="3200" spc="-1" strike="noStrike">
              <a:solidFill>
                <a:srgbClr val="000000"/>
              </a:solidFill>
              <a:latin typeface="Arial"/>
            </a:endParaRPr>
          </a:p>
        </p:txBody>
      </p:sp>
      <p:sp>
        <p:nvSpPr>
          <p:cNvPr id="413" name="CustomShape 54"/>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414" name="CustomShape 55"/>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15" name="CustomShape 5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16" name="Text Box 11"/>
          <p:cNvSpPr/>
          <p:nvPr/>
        </p:nvSpPr>
        <p:spPr>
          <a:xfrm>
            <a:off x="360000" y="2068560"/>
            <a:ext cx="924048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121 ~201 layers with dense connections (feature reuse). 1X1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Each layer receives inputs from </a:t>
            </a:r>
            <a:r>
              <a:rPr b="1" lang="en-US" sz="1800" spc="-1" strike="noStrike">
                <a:solidFill>
                  <a:srgbClr val="000000"/>
                </a:solidFill>
                <a:latin typeface="Arial"/>
                <a:ea typeface="DejaVu Sans"/>
              </a:rPr>
              <a:t>all previous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~8M ~20M.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Significance: Reduces parameters while maintaining high performance; encourages feature reuse.</a:t>
            </a:r>
            <a:endParaRPr b="0" lang="en-US" sz="1800" spc="-1" strike="noStrike">
              <a:solidFill>
                <a:srgbClr val="000000"/>
              </a:solidFill>
              <a:latin typeface="Arial"/>
            </a:endParaRPr>
          </a:p>
        </p:txBody>
      </p:sp>
      <p:pic>
        <p:nvPicPr>
          <p:cNvPr id="417" name="Picture 423" descr=""/>
          <p:cNvPicPr/>
          <p:nvPr/>
        </p:nvPicPr>
        <p:blipFill>
          <a:blip r:embed="rId1"/>
          <a:stretch/>
        </p:blipFill>
        <p:spPr>
          <a:xfrm>
            <a:off x="6719760" y="2411640"/>
            <a:ext cx="2652120" cy="1931040"/>
          </a:xfrm>
          <a:prstGeom prst="rect">
            <a:avLst/>
          </a:prstGeom>
          <a:ln w="0">
            <a:noFill/>
          </a:ln>
        </p:spPr>
      </p:pic>
      <p:pic>
        <p:nvPicPr>
          <p:cNvPr id="418" name="Picture 424" descr=""/>
          <p:cNvPicPr/>
          <p:nvPr/>
        </p:nvPicPr>
        <p:blipFill>
          <a:blip r:embed="rId2"/>
          <a:stretch/>
        </p:blipFill>
        <p:spPr>
          <a:xfrm>
            <a:off x="3915000" y="248040"/>
            <a:ext cx="5685480" cy="1808640"/>
          </a:xfrm>
          <a:prstGeom prst="rect">
            <a:avLst/>
          </a:prstGeom>
          <a:ln w="0">
            <a:noFill/>
          </a:ln>
        </p:spPr>
      </p:pic>
      <p:pic>
        <p:nvPicPr>
          <p:cNvPr id="419" name="Picture 425" descr=""/>
          <p:cNvPicPr/>
          <p:nvPr/>
        </p:nvPicPr>
        <p:blipFill>
          <a:blip r:embed="rId3"/>
          <a:stretch/>
        </p:blipFill>
        <p:spPr>
          <a:xfrm>
            <a:off x="2971800" y="4666680"/>
            <a:ext cx="4571280" cy="2099520"/>
          </a:xfrm>
          <a:prstGeom prst="rect">
            <a:avLst/>
          </a:prstGeom>
          <a:ln w="0">
            <a:noFill/>
          </a:ln>
        </p:spPr>
      </p:pic>
      <p:sp>
        <p:nvSpPr>
          <p:cNvPr id="420" name="Right Arrow 426"/>
          <p:cNvSpPr/>
          <p:nvPr/>
        </p:nvSpPr>
        <p:spPr>
          <a:xfrm>
            <a:off x="5029200" y="5571000"/>
            <a:ext cx="456480" cy="22788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a typeface="DejaVu Sans"/>
            </a:endParaRPr>
          </a:p>
        </p:txBody>
      </p:sp>
      <p:sp>
        <p:nvSpPr>
          <p:cNvPr id="421" name="Right Arrow 427"/>
          <p:cNvSpPr/>
          <p:nvPr/>
        </p:nvSpPr>
        <p:spPr>
          <a:xfrm>
            <a:off x="5029200" y="5029200"/>
            <a:ext cx="456480" cy="22788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a typeface="DejaVu Sans"/>
            </a:endParaRPr>
          </a:p>
        </p:txBody>
      </p:sp>
      <p:sp>
        <p:nvSpPr>
          <p:cNvPr id="422" name="Right Arrow 428"/>
          <p:cNvSpPr/>
          <p:nvPr/>
        </p:nvSpPr>
        <p:spPr>
          <a:xfrm>
            <a:off x="5029200" y="6015600"/>
            <a:ext cx="456480" cy="22788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defTabSz="914400">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63"/>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MobileNet</a:t>
            </a:r>
            <a:endParaRPr b="0" lang="en-US" sz="3200" spc="-1" strike="noStrike">
              <a:solidFill>
                <a:srgbClr val="000000"/>
              </a:solidFill>
              <a:latin typeface="Arial"/>
            </a:endParaRPr>
          </a:p>
        </p:txBody>
      </p:sp>
      <p:sp>
        <p:nvSpPr>
          <p:cNvPr id="424" name="CustomShape 64"/>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425" name="CustomShape 65"/>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26" name="CustomShape 66"/>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27" name="Text Box 13"/>
          <p:cNvSpPr/>
          <p:nvPr/>
        </p:nvSpPr>
        <p:spPr>
          <a:xfrm>
            <a:off x="360000" y="1636560"/>
            <a:ext cx="7079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53 depthwise separable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Mobile/embedded vision applications.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Inverted residual blocks, linear bottlenecks.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~3.4M.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Optimized for low-latency and low-memory devices.</a:t>
            </a:r>
            <a:endParaRPr b="0" lang="en-US" sz="1800" spc="-1" strike="noStrike">
              <a:solidFill>
                <a:srgbClr val="000000"/>
              </a:solidFill>
              <a:latin typeface="Arial"/>
            </a:endParaRPr>
          </a:p>
        </p:txBody>
      </p:sp>
      <p:pic>
        <p:nvPicPr>
          <p:cNvPr id="428" name="Picture 434" descr=""/>
          <p:cNvPicPr/>
          <p:nvPr/>
        </p:nvPicPr>
        <p:blipFill>
          <a:blip r:embed="rId1"/>
          <a:stretch/>
        </p:blipFill>
        <p:spPr>
          <a:xfrm>
            <a:off x="3783240" y="498240"/>
            <a:ext cx="5817240" cy="1137600"/>
          </a:xfrm>
          <a:prstGeom prst="rect">
            <a:avLst/>
          </a:prstGeom>
          <a:ln w="0">
            <a:noFill/>
          </a:ln>
        </p:spPr>
      </p:pic>
      <p:pic>
        <p:nvPicPr>
          <p:cNvPr id="429" name="Picture 435" descr=""/>
          <p:cNvPicPr/>
          <p:nvPr/>
        </p:nvPicPr>
        <p:blipFill>
          <a:blip r:embed="rId2"/>
          <a:srcRect l="5148" t="2278" r="4698" b="37421"/>
          <a:stretch/>
        </p:blipFill>
        <p:spPr>
          <a:xfrm>
            <a:off x="6400800" y="4187880"/>
            <a:ext cx="2971080" cy="2313360"/>
          </a:xfrm>
          <a:prstGeom prst="rect">
            <a:avLst/>
          </a:prstGeom>
          <a:ln w="0">
            <a:noFill/>
          </a:ln>
        </p:spPr>
      </p:pic>
      <p:pic>
        <p:nvPicPr>
          <p:cNvPr id="430" name="Picture 436" descr=""/>
          <p:cNvPicPr/>
          <p:nvPr/>
        </p:nvPicPr>
        <p:blipFill>
          <a:blip r:embed="rId3"/>
          <a:stretch/>
        </p:blipFill>
        <p:spPr>
          <a:xfrm>
            <a:off x="6629400" y="2286000"/>
            <a:ext cx="3202560" cy="1334880"/>
          </a:xfrm>
          <a:prstGeom prst="rect">
            <a:avLst/>
          </a:prstGeom>
          <a:ln w="0">
            <a:noFill/>
          </a:ln>
        </p:spPr>
      </p:pic>
      <p:pic>
        <p:nvPicPr>
          <p:cNvPr id="431" name="Picture 437" descr=""/>
          <p:cNvPicPr/>
          <p:nvPr/>
        </p:nvPicPr>
        <p:blipFill>
          <a:blip r:embed="rId4"/>
          <a:stretch/>
        </p:blipFill>
        <p:spPr>
          <a:xfrm>
            <a:off x="1600200" y="5029200"/>
            <a:ext cx="4094280" cy="11422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68"/>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EfficientNet</a:t>
            </a:r>
            <a:endParaRPr b="0" lang="en-US" sz="3200" spc="-1" strike="noStrike">
              <a:solidFill>
                <a:srgbClr val="000000"/>
              </a:solidFill>
              <a:latin typeface="Arial"/>
            </a:endParaRPr>
          </a:p>
        </p:txBody>
      </p:sp>
      <p:sp>
        <p:nvSpPr>
          <p:cNvPr id="433" name="CustomShape 69"/>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434" name="CustomShape 70"/>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5" name="CustomShape 71"/>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36" name="Text Box 14"/>
          <p:cNvSpPr/>
          <p:nvPr/>
        </p:nvSpPr>
        <p:spPr>
          <a:xfrm>
            <a:off x="360000" y="1636560"/>
            <a:ext cx="7079400" cy="237708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16 ~81(*) MBConv blocks (depthwise + pointwise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Dataset/Application: 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Compound </a:t>
            </a:r>
            <a:r>
              <a:rPr b="1" lang="en-US" sz="1800" spc="-1" strike="noStrike">
                <a:solidFill>
                  <a:srgbClr val="000000"/>
                </a:solidFill>
                <a:latin typeface="Arial"/>
                <a:ea typeface="DejaVu Sans"/>
              </a:rPr>
              <a:t>scaling of depth, width, and resolution.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~5.3M ~ 66M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State-of-the-art efficiency; high accuracy with minimal compute.</a:t>
            </a:r>
            <a:endParaRPr b="0" lang="en-US" sz="1800" spc="-1" strike="noStrike">
              <a:solidFill>
                <a:srgbClr val="000000"/>
              </a:solidFill>
              <a:latin typeface="Arial"/>
            </a:endParaRPr>
          </a:p>
          <a:p>
            <a:pPr defTabSz="914400">
              <a:lnSpc>
                <a:spcPct val="100000"/>
              </a:lnSpc>
              <a:spcBef>
                <a:spcPts val="1191"/>
              </a:spcBef>
              <a:spcAft>
                <a:spcPts val="992"/>
              </a:spcAft>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437" name="Picture 443" descr=""/>
          <p:cNvPicPr/>
          <p:nvPr/>
        </p:nvPicPr>
        <p:blipFill>
          <a:blip r:embed="rId1"/>
          <a:stretch/>
        </p:blipFill>
        <p:spPr>
          <a:xfrm>
            <a:off x="4169160" y="267480"/>
            <a:ext cx="4516920" cy="874800"/>
          </a:xfrm>
          <a:prstGeom prst="rect">
            <a:avLst/>
          </a:prstGeom>
          <a:ln w="0">
            <a:noFill/>
          </a:ln>
        </p:spPr>
      </p:pic>
      <p:pic>
        <p:nvPicPr>
          <p:cNvPr id="438" name="Picture 444" descr=""/>
          <p:cNvPicPr/>
          <p:nvPr/>
        </p:nvPicPr>
        <p:blipFill>
          <a:blip r:embed="rId2"/>
          <a:stretch/>
        </p:blipFill>
        <p:spPr>
          <a:xfrm>
            <a:off x="7086600" y="1069200"/>
            <a:ext cx="2662560" cy="757800"/>
          </a:xfrm>
          <a:prstGeom prst="rect">
            <a:avLst/>
          </a:prstGeom>
          <a:ln w="0">
            <a:noFill/>
          </a:ln>
        </p:spPr>
      </p:pic>
      <p:pic>
        <p:nvPicPr>
          <p:cNvPr id="439" name="Picture 445" descr=""/>
          <p:cNvPicPr/>
          <p:nvPr/>
        </p:nvPicPr>
        <p:blipFill>
          <a:blip r:embed="rId3"/>
          <a:srcRect l="0" t="10212" r="0" b="18238"/>
          <a:stretch/>
        </p:blipFill>
        <p:spPr>
          <a:xfrm>
            <a:off x="1600200" y="4800600"/>
            <a:ext cx="5486760" cy="1828080"/>
          </a:xfrm>
          <a:prstGeom prst="rect">
            <a:avLst/>
          </a:prstGeom>
          <a:ln w="0">
            <a:noFill/>
          </a:ln>
        </p:spPr>
      </p:pic>
      <p:pic>
        <p:nvPicPr>
          <p:cNvPr id="440" name="Picture 446" descr=""/>
          <p:cNvPicPr/>
          <p:nvPr/>
        </p:nvPicPr>
        <p:blipFill>
          <a:blip r:embed="rId4"/>
          <a:stretch/>
        </p:blipFill>
        <p:spPr>
          <a:xfrm>
            <a:off x="7272360" y="2743200"/>
            <a:ext cx="1642320" cy="36568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Let’s Code</a:t>
            </a:r>
            <a:endParaRPr b="0" lang="en-US" sz="3200" spc="-1" strike="noStrike">
              <a:solidFill>
                <a:srgbClr val="000000"/>
              </a:solidFill>
              <a:latin typeface="Arial"/>
            </a:endParaRPr>
          </a:p>
        </p:txBody>
      </p:sp>
      <p:sp>
        <p:nvSpPr>
          <p:cNvPr id="442"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443"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4" name="TextBox 1"/>
          <p:cNvSpPr/>
          <p:nvPr/>
        </p:nvSpPr>
        <p:spPr>
          <a:xfrm>
            <a:off x="182520" y="1704240"/>
            <a:ext cx="897984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Tópico 09 -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08"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09"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10"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11" name="Text Box 3"/>
          <p:cNvSpPr/>
          <p:nvPr/>
        </p:nvSpPr>
        <p:spPr>
          <a:xfrm>
            <a:off x="360000" y="164772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CNN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12" name="Imagem 2" descr=""/>
          <p:cNvPicPr/>
          <p:nvPr/>
        </p:nvPicPr>
        <p:blipFill>
          <a:blip r:embed="rId1"/>
          <a:stretch/>
        </p:blipFill>
        <p:spPr>
          <a:xfrm>
            <a:off x="912600" y="2632320"/>
            <a:ext cx="8068680" cy="287532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14"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15"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16"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17" name="Text Box 3"/>
          <p:cNvSpPr/>
          <p:nvPr/>
        </p:nvSpPr>
        <p:spPr>
          <a:xfrm>
            <a:off x="360000" y="164772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18" name="Imagem 2" descr=""/>
          <p:cNvPicPr/>
          <p:nvPr/>
        </p:nvPicPr>
        <p:blipFill>
          <a:blip r:embed="rId1"/>
          <a:stretch/>
        </p:blipFill>
        <p:spPr>
          <a:xfrm>
            <a:off x="4762440" y="1647720"/>
            <a:ext cx="3833280" cy="1365120"/>
          </a:xfrm>
          <a:prstGeom prst="rect">
            <a:avLst/>
          </a:prstGeom>
          <a:ln w="0">
            <a:noFill/>
          </a:ln>
        </p:spPr>
      </p:pic>
      <p:sp>
        <p:nvSpPr>
          <p:cNvPr id="219" name="Retângulo 7"/>
          <p:cNvSpPr/>
          <p:nvPr/>
        </p:nvSpPr>
        <p:spPr>
          <a:xfrm>
            <a:off x="4762440" y="1647720"/>
            <a:ext cx="275292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0" name="Picture 219" descr=""/>
          <p:cNvPicPr/>
          <p:nvPr/>
        </p:nvPicPr>
        <p:blipFill>
          <a:blip r:embed="rId2"/>
          <a:stretch/>
        </p:blipFill>
        <p:spPr>
          <a:xfrm>
            <a:off x="1143000" y="3200400"/>
            <a:ext cx="5541480" cy="25884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5"/>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2" name="CustomShape 6"/>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23" name="CustomShape 7"/>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24" name="CustomShape 8"/>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25" name="Text Box 1"/>
          <p:cNvSpPr/>
          <p:nvPr/>
        </p:nvSpPr>
        <p:spPr>
          <a:xfrm>
            <a:off x="360000" y="164772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Convolutional Layer (Learnable Filters)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Padding</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Stride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Kernel Size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Number of Filters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26" name="Imagem 1" descr=""/>
          <p:cNvPicPr/>
          <p:nvPr/>
        </p:nvPicPr>
        <p:blipFill>
          <a:blip r:embed="rId1"/>
          <a:stretch/>
        </p:blipFill>
        <p:spPr>
          <a:xfrm>
            <a:off x="4762440" y="1647720"/>
            <a:ext cx="3833280" cy="1365120"/>
          </a:xfrm>
          <a:prstGeom prst="rect">
            <a:avLst/>
          </a:prstGeom>
          <a:ln w="0">
            <a:noFill/>
          </a:ln>
        </p:spPr>
      </p:pic>
      <p:sp>
        <p:nvSpPr>
          <p:cNvPr id="227" name="Retângulo 1"/>
          <p:cNvSpPr/>
          <p:nvPr/>
        </p:nvSpPr>
        <p:spPr>
          <a:xfrm>
            <a:off x="4762440" y="1647720"/>
            <a:ext cx="275292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8" name="Picture 227" descr=""/>
          <p:cNvPicPr/>
          <p:nvPr/>
        </p:nvPicPr>
        <p:blipFill>
          <a:blip r:embed="rId2"/>
          <a:stretch/>
        </p:blipFill>
        <p:spPr>
          <a:xfrm>
            <a:off x="5257800" y="4529520"/>
            <a:ext cx="4468680" cy="1971720"/>
          </a:xfrm>
          <a:prstGeom prst="rect">
            <a:avLst/>
          </a:prstGeom>
          <a:ln w="0">
            <a:noFill/>
          </a:ln>
        </p:spPr>
      </p:pic>
      <p:pic>
        <p:nvPicPr>
          <p:cNvPr id="229" name="Picture 228" descr=""/>
          <p:cNvPicPr/>
          <p:nvPr/>
        </p:nvPicPr>
        <p:blipFill>
          <a:blip r:embed="rId3"/>
          <a:stretch/>
        </p:blipFill>
        <p:spPr>
          <a:xfrm>
            <a:off x="457200" y="3228480"/>
            <a:ext cx="4342320" cy="20282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0"/>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31" name="CustomShape 11"/>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32" name="CustomShape 12"/>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3" name="CustomShape 13"/>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34" name="Text Box 4"/>
          <p:cNvSpPr/>
          <p:nvPr/>
        </p:nvSpPr>
        <p:spPr>
          <a:xfrm>
            <a:off x="360000" y="164772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Pooling Layer </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Reduce Spatial Dimensions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Translation-Invariant</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Common Filter</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Max: Preserve the “strongest” features </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Average: Smooth features, preserves general representations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35" name="Imagem 5" descr=""/>
          <p:cNvPicPr/>
          <p:nvPr/>
        </p:nvPicPr>
        <p:blipFill>
          <a:blip r:embed="rId1"/>
          <a:stretch/>
        </p:blipFill>
        <p:spPr>
          <a:xfrm>
            <a:off x="5790240" y="1355400"/>
            <a:ext cx="3833280" cy="1365120"/>
          </a:xfrm>
          <a:prstGeom prst="rect">
            <a:avLst/>
          </a:prstGeom>
          <a:ln w="0">
            <a:noFill/>
          </a:ln>
        </p:spPr>
      </p:pic>
      <p:sp>
        <p:nvSpPr>
          <p:cNvPr id="236" name="Retângulo 3"/>
          <p:cNvSpPr/>
          <p:nvPr/>
        </p:nvSpPr>
        <p:spPr>
          <a:xfrm>
            <a:off x="5790240" y="1355400"/>
            <a:ext cx="275292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37" name="Picture 236" descr=""/>
          <p:cNvPicPr/>
          <p:nvPr/>
        </p:nvPicPr>
        <p:blipFill>
          <a:blip r:embed="rId2"/>
          <a:stretch/>
        </p:blipFill>
        <p:spPr>
          <a:xfrm>
            <a:off x="2971800" y="3586320"/>
            <a:ext cx="4113720" cy="2914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39"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40"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1"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2" name="Text Box 3"/>
          <p:cNvSpPr/>
          <p:nvPr/>
        </p:nvSpPr>
        <p:spPr>
          <a:xfrm>
            <a:off x="360000" y="163836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Classification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lvl="1" marL="4316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43" name="Imagem 4" descr="Diagrama&#10;&#10;Descrição gerada automaticamente"/>
          <p:cNvPicPr/>
          <p:nvPr/>
        </p:nvPicPr>
        <p:blipFill>
          <a:blip r:embed="rId1"/>
          <a:stretch/>
        </p:blipFill>
        <p:spPr>
          <a:xfrm>
            <a:off x="3088440" y="3195720"/>
            <a:ext cx="4408560" cy="3305520"/>
          </a:xfrm>
          <a:prstGeom prst="rect">
            <a:avLst/>
          </a:prstGeom>
          <a:ln w="0">
            <a:noFill/>
          </a:ln>
        </p:spPr>
      </p:pic>
      <p:pic>
        <p:nvPicPr>
          <p:cNvPr id="244" name="Imagem 10" descr=""/>
          <p:cNvPicPr/>
          <p:nvPr/>
        </p:nvPicPr>
        <p:blipFill>
          <a:blip r:embed="rId2"/>
          <a:stretch/>
        </p:blipFill>
        <p:spPr>
          <a:xfrm>
            <a:off x="4494240" y="1541880"/>
            <a:ext cx="3833280" cy="1365120"/>
          </a:xfrm>
          <a:prstGeom prst="rect">
            <a:avLst/>
          </a:prstGeom>
          <a:ln w="0">
            <a:noFill/>
          </a:ln>
        </p:spPr>
      </p:pic>
      <p:sp>
        <p:nvSpPr>
          <p:cNvPr id="245" name="Retângulo 11"/>
          <p:cNvSpPr/>
          <p:nvPr/>
        </p:nvSpPr>
        <p:spPr>
          <a:xfrm flipH="1">
            <a:off x="7196760" y="1541880"/>
            <a:ext cx="107748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60000" y="360000"/>
            <a:ext cx="9353520" cy="89352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47" name="CustomShape 2"/>
          <p:cNvSpPr/>
          <p:nvPr/>
        </p:nvSpPr>
        <p:spPr>
          <a:xfrm>
            <a:off x="897120" y="6886080"/>
            <a:ext cx="644076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Aprendizado de Máquina - André Hochuli</a:t>
            </a:r>
            <a:endParaRPr b="0" lang="en-US" sz="1800" spc="-1" strike="noStrike">
              <a:solidFill>
                <a:srgbClr val="000000"/>
              </a:solidFill>
              <a:latin typeface="Arial"/>
            </a:endParaRPr>
          </a:p>
        </p:txBody>
      </p:sp>
      <p:sp>
        <p:nvSpPr>
          <p:cNvPr id="248" name="CustomShape 3"/>
          <p:cNvSpPr/>
          <p:nvPr/>
        </p:nvSpPr>
        <p:spPr>
          <a:xfrm>
            <a:off x="7608600" y="6886080"/>
            <a:ext cx="2278800" cy="3585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Tópico 09</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9" name="CustomShape 4"/>
          <p:cNvSpPr/>
          <p:nvPr/>
        </p:nvSpPr>
        <p:spPr>
          <a:xfrm>
            <a:off x="360000" y="1827720"/>
            <a:ext cx="9173520" cy="467352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50" name="Text Box 3"/>
          <p:cNvSpPr/>
          <p:nvPr/>
        </p:nvSpPr>
        <p:spPr>
          <a:xfrm>
            <a:off x="360000" y="1636560"/>
            <a:ext cx="8315640" cy="4546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1" name="Picture 2" descr="Backward Propagation | Backward Propagation Working in Neural Network"/>
          <p:cNvPicPr/>
          <p:nvPr/>
        </p:nvPicPr>
        <p:blipFill>
          <a:blip r:embed="rId1"/>
          <a:stretch/>
        </p:blipFill>
        <p:spPr>
          <a:xfrm>
            <a:off x="1777320" y="2619000"/>
            <a:ext cx="6969600" cy="4264200"/>
          </a:xfrm>
          <a:prstGeom prst="rect">
            <a:avLst/>
          </a:prstGeom>
          <a:ln w="0">
            <a:noFill/>
          </a:ln>
        </p:spPr>
      </p:pic>
      <p:pic>
        <p:nvPicPr>
          <p:cNvPr id="252" name="Imagem 8" descr=""/>
          <p:cNvPicPr/>
          <p:nvPr/>
        </p:nvPicPr>
        <p:blipFill>
          <a:blip r:embed="rId2"/>
          <a:stretch/>
        </p:blipFill>
        <p:spPr>
          <a:xfrm>
            <a:off x="4494240" y="1541880"/>
            <a:ext cx="3833280" cy="1365120"/>
          </a:xfrm>
          <a:prstGeom prst="rect">
            <a:avLst/>
          </a:prstGeom>
          <a:ln w="0">
            <a:noFill/>
          </a:ln>
        </p:spPr>
      </p:pic>
      <p:sp>
        <p:nvSpPr>
          <p:cNvPr id="253" name="Retângulo 9"/>
          <p:cNvSpPr/>
          <p:nvPr/>
        </p:nvSpPr>
        <p:spPr>
          <a:xfrm flipH="1">
            <a:off x="7196760" y="1541880"/>
            <a:ext cx="1077480" cy="136512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6112</TotalTime>
  <Application>LibreOffice/24.2.7.2$Linux_X86_64 LibreOffice_project/420$Build-2</Application>
  <AppVersion>15.0000</AppVersion>
  <Words>1275</Words>
  <Paragraphs>357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2021-04-28T18:38:02Z</dcterms:created>
  <dc:creator/>
  <dc:description/>
  <dc:language>en-US</dc:language>
  <cp:lastModifiedBy/>
  <cp:lastPrinted>2025-09-15T22:55:49Z</cp:lastPrinted>
  <dcterms:modified xsi:type="dcterms:W3CDTF">2025-11-29T07:54:06Z</dcterms:modified>
  <cp:revision>170</cp:revision>
  <dc:subject/>
  <dc:title>Alizarin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1033-11.1.0.10161</vt:lpwstr>
  </property>
  <property fmtid="{D5CDD505-2E9C-101B-9397-08002B2CF9AE}" pid="5" name="LinksUpToDate">
    <vt:bool>0</vt:bool>
  </property>
  <property fmtid="{D5CDD505-2E9C-101B-9397-08002B2CF9AE}" pid="6" name="MMClips">
    <vt:i4>0</vt:i4>
  </property>
  <property fmtid="{D5CDD505-2E9C-101B-9397-08002B2CF9AE}" pid="7" name="Notes">
    <vt:i4>34</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34</vt:i4>
  </property>
</Properties>
</file>